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2" r:id="rId6"/>
    <p:sldMasterId id="21474836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y="5143500" cx="9144000"/>
  <p:notesSz cx="6858000" cy="9144000"/>
  <p:embeddedFontLst>
    <p:embeddedFont>
      <p:font typeface="Abril Fatfac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gPX6WEvcvFQs3AoqyBtzaSMBZ6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AB31C5-7B22-4006-B8ED-885366E8C399}">
  <a:tblStyle styleId="{32AB31C5-7B22-4006-B8ED-885366E8C39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AbrilFatface-regular.fntdata"/><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23" Type="http://schemas.openxmlformats.org/officeDocument/2006/relationships/slide" Target="slides/slide15.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8715bbb73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28715bbb73_5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8715bbb73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28715bbb73_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96faa35b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296faa35b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8715bbb7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28715bbb73_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8715bbb7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28715bbb73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8715bbb73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28715bbb73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8715bbb73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28715bbb73_3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96faa35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296faa35b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8715bbb7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28715bbb73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8715bbb7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28715bbb7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8715bbb73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28715bbb73_4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8715bbb73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28715bbb73_4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8715bbb73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28715bbb73_4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8715bbb73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28715bbb73_4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8715bbb73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28715bbb73_5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8" name="Shape 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10" name="Shape 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 name="Shape 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5.png"/><Relationship Id="rId11" Type="http://schemas.openxmlformats.org/officeDocument/2006/relationships/image" Target="../media/image2.png"/><Relationship Id="rId10" Type="http://schemas.openxmlformats.org/officeDocument/2006/relationships/image" Target="../media/image3.png"/><Relationship Id="rId12"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4.png"/><Relationship Id="rId9" Type="http://schemas.openxmlformats.org/officeDocument/2006/relationships/image" Target="../media/image106.jp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94.jpg"/><Relationship Id="rId8" Type="http://schemas.openxmlformats.org/officeDocument/2006/relationships/image" Target="../media/image98.jpg"/></Relationships>
</file>

<file path=ppt/slides/_rels/slide12.xml.rels><?xml version="1.0" encoding="UTF-8" standalone="yes"?><Relationships xmlns="http://schemas.openxmlformats.org/package/2006/relationships"><Relationship Id="rId20" Type="http://schemas.openxmlformats.org/officeDocument/2006/relationships/image" Target="../media/image101.png"/><Relationship Id="rId22" Type="http://schemas.openxmlformats.org/officeDocument/2006/relationships/image" Target="../media/image105.png"/><Relationship Id="rId21" Type="http://schemas.openxmlformats.org/officeDocument/2006/relationships/image" Target="../media/image104.png"/><Relationship Id="rId23" Type="http://schemas.openxmlformats.org/officeDocument/2006/relationships/image" Target="../media/image108.jp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89.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9.png"/><Relationship Id="rId11" Type="http://schemas.openxmlformats.org/officeDocument/2006/relationships/image" Target="../media/image88.png"/><Relationship Id="rId10" Type="http://schemas.openxmlformats.org/officeDocument/2006/relationships/image" Target="../media/image91.png"/><Relationship Id="rId13" Type="http://schemas.openxmlformats.org/officeDocument/2006/relationships/image" Target="../media/image90.png"/><Relationship Id="rId12" Type="http://schemas.openxmlformats.org/officeDocument/2006/relationships/image" Target="../media/image92.png"/><Relationship Id="rId15" Type="http://schemas.openxmlformats.org/officeDocument/2006/relationships/image" Target="../media/image97.png"/><Relationship Id="rId14" Type="http://schemas.openxmlformats.org/officeDocument/2006/relationships/image" Target="../media/image100.png"/><Relationship Id="rId17" Type="http://schemas.openxmlformats.org/officeDocument/2006/relationships/image" Target="../media/image103.png"/><Relationship Id="rId16" Type="http://schemas.openxmlformats.org/officeDocument/2006/relationships/image" Target="../media/image78.png"/><Relationship Id="rId19" Type="http://schemas.openxmlformats.org/officeDocument/2006/relationships/image" Target="../media/image77.png"/><Relationship Id="rId18"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09.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2.png"/><Relationship Id="rId11" Type="http://schemas.openxmlformats.org/officeDocument/2006/relationships/image" Target="../media/image110.png"/><Relationship Id="rId10"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65.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1.png"/><Relationship Id="rId8"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19.png"/><Relationship Id="rId10"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26.png"/><Relationship Id="rId10" Type="http://schemas.openxmlformats.org/officeDocument/2006/relationships/image" Target="../media/image117.png"/><Relationship Id="rId12"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25.png"/><Relationship Id="rId10" Type="http://schemas.openxmlformats.org/officeDocument/2006/relationships/image" Target="../media/image117.png"/><Relationship Id="rId12"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22.png"/><Relationship Id="rId8" Type="http://schemas.openxmlformats.org/officeDocument/2006/relationships/image" Target="../media/image123.png"/></Relationships>
</file>

<file path=ppt/slides/_rels/slide19.xml.rels><?xml version="1.0" encoding="UTF-8" standalone="yes"?><Relationships xmlns="http://schemas.openxmlformats.org/package/2006/relationships"><Relationship Id="rId20"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2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21.png"/><Relationship Id="rId8" Type="http://schemas.openxmlformats.org/officeDocument/2006/relationships/image" Target="../media/image127.png"/><Relationship Id="rId11" Type="http://schemas.openxmlformats.org/officeDocument/2006/relationships/image" Target="../media/image130.png"/><Relationship Id="rId10" Type="http://schemas.openxmlformats.org/officeDocument/2006/relationships/image" Target="../media/image133.png"/><Relationship Id="rId13" Type="http://schemas.openxmlformats.org/officeDocument/2006/relationships/image" Target="../media/image138.png"/><Relationship Id="rId12" Type="http://schemas.openxmlformats.org/officeDocument/2006/relationships/image" Target="../media/image136.png"/><Relationship Id="rId15" Type="http://schemas.openxmlformats.org/officeDocument/2006/relationships/image" Target="../media/image135.png"/><Relationship Id="rId14" Type="http://schemas.openxmlformats.org/officeDocument/2006/relationships/image" Target="../media/image131.png"/><Relationship Id="rId17" Type="http://schemas.openxmlformats.org/officeDocument/2006/relationships/image" Target="../media/image129.png"/><Relationship Id="rId16" Type="http://schemas.openxmlformats.org/officeDocument/2006/relationships/image" Target="../media/image134.png"/><Relationship Id="rId19" Type="http://schemas.openxmlformats.org/officeDocument/2006/relationships/image" Target="../media/image132.png"/><Relationship Id="rId18" Type="http://schemas.openxmlformats.org/officeDocument/2006/relationships/image" Target="../media/image137.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3" Type="http://schemas.openxmlformats.org/officeDocument/2006/relationships/image" Target="../media/image39.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1.png"/><Relationship Id="rId15" Type="http://schemas.openxmlformats.org/officeDocument/2006/relationships/image" Target="../media/image28.png"/><Relationship Id="rId14" Type="http://schemas.openxmlformats.org/officeDocument/2006/relationships/image" Target="../media/image21.png"/><Relationship Id="rId17" Type="http://schemas.openxmlformats.org/officeDocument/2006/relationships/image" Target="../media/image23.png"/><Relationship Id="rId16"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40.png"/><Relationship Id="rId10" Type="http://schemas.openxmlformats.org/officeDocument/2006/relationships/image" Target="../media/image1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41.png"/><Relationship Id="rId10" Type="http://schemas.openxmlformats.org/officeDocument/2006/relationships/image" Target="../media/image1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46.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43.png"/><Relationship Id="rId8" Type="http://schemas.openxmlformats.org/officeDocument/2006/relationships/image" Target="../media/image148.png"/><Relationship Id="rId10" Type="http://schemas.openxmlformats.org/officeDocument/2006/relationships/image" Target="../media/image1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45.png"/><Relationship Id="rId8"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51.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50.png"/><Relationship Id="rId8" Type="http://schemas.openxmlformats.org/officeDocument/2006/relationships/image" Target="../media/image1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09.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2.png"/><Relationship Id="rId11" Type="http://schemas.openxmlformats.org/officeDocument/2006/relationships/image" Target="../media/image110.png"/><Relationship Id="rId10" Type="http://schemas.openxmlformats.org/officeDocument/2006/relationships/image" Target="../media/image1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19.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24.png"/><Relationship Id="rId8"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64.png"/><Relationship Id="rId8" Type="http://schemas.openxmlformats.org/officeDocument/2006/relationships/image" Target="../media/image157.png"/></Relationships>
</file>

<file path=ppt/slides/_rels/slide3.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09.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2.png"/><Relationship Id="rId11" Type="http://schemas.openxmlformats.org/officeDocument/2006/relationships/image" Target="../media/image110.png"/><Relationship Id="rId10"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107.png"/><Relationship Id="rId6" Type="http://schemas.openxmlformats.org/officeDocument/2006/relationships/image" Target="../media/image1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24.png"/><Relationship Id="rId5" Type="http://schemas.openxmlformats.org/officeDocument/2006/relationships/image" Target="../media/image109.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2.png"/><Relationship Id="rId11" Type="http://schemas.openxmlformats.org/officeDocument/2006/relationships/image" Target="../media/image110.png"/><Relationship Id="rId10" Type="http://schemas.openxmlformats.org/officeDocument/2006/relationships/image" Target="../media/image1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154.png"/><Relationship Id="rId5" Type="http://schemas.openxmlformats.org/officeDocument/2006/relationships/image" Target="../media/image107.png"/><Relationship Id="rId6" Type="http://schemas.openxmlformats.org/officeDocument/2006/relationships/image" Target="../media/image113.png"/><Relationship Id="rId7" Type="http://schemas.openxmlformats.org/officeDocument/2006/relationships/image" Target="../media/image147.png"/><Relationship Id="rId8" Type="http://schemas.openxmlformats.org/officeDocument/2006/relationships/image" Target="../media/image153.png"/><Relationship Id="rId11" Type="http://schemas.openxmlformats.org/officeDocument/2006/relationships/image" Target="../media/image152.png"/><Relationship Id="rId10" Type="http://schemas.openxmlformats.org/officeDocument/2006/relationships/image" Target="../media/image156.png"/><Relationship Id="rId12" Type="http://schemas.openxmlformats.org/officeDocument/2006/relationships/image" Target="../media/image1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58.png"/><Relationship Id="rId6" Type="http://schemas.openxmlformats.org/officeDocument/2006/relationships/image" Target="../media/image160.png"/><Relationship Id="rId7" Type="http://schemas.openxmlformats.org/officeDocument/2006/relationships/image" Target="../media/image26.png"/><Relationship Id="rId8" Type="http://schemas.openxmlformats.org/officeDocument/2006/relationships/image" Target="../media/image162.png"/><Relationship Id="rId11" Type="http://schemas.openxmlformats.org/officeDocument/2006/relationships/image" Target="../media/image161.png"/><Relationship Id="rId10" Type="http://schemas.openxmlformats.org/officeDocument/2006/relationships/image" Target="../media/image22.png"/><Relationship Id="rId1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3.png"/></Relationships>
</file>

<file path=ppt/slides/_rels/slide5.xml.rels><?xml version="1.0" encoding="UTF-8" standalone="yes"?><Relationships xmlns="http://schemas.openxmlformats.org/package/2006/relationships"><Relationship Id="rId20" Type="http://schemas.openxmlformats.org/officeDocument/2006/relationships/image" Target="../media/image60.png"/><Relationship Id="rId22" Type="http://schemas.openxmlformats.org/officeDocument/2006/relationships/image" Target="../media/image49.png"/><Relationship Id="rId21" Type="http://schemas.openxmlformats.org/officeDocument/2006/relationships/image" Target="../media/image54.png"/><Relationship Id="rId24" Type="http://schemas.openxmlformats.org/officeDocument/2006/relationships/image" Target="../media/image59.png"/><Relationship Id="rId23"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40.png"/><Relationship Id="rId9" Type="http://schemas.openxmlformats.org/officeDocument/2006/relationships/image" Target="../media/image41.png"/><Relationship Id="rId26" Type="http://schemas.openxmlformats.org/officeDocument/2006/relationships/image" Target="../media/image57.png"/><Relationship Id="rId25" Type="http://schemas.openxmlformats.org/officeDocument/2006/relationships/image" Target="../media/image58.png"/><Relationship Id="rId28" Type="http://schemas.openxmlformats.org/officeDocument/2006/relationships/image" Target="../media/image56.png"/><Relationship Id="rId27" Type="http://schemas.openxmlformats.org/officeDocument/2006/relationships/image" Target="../media/image53.png"/><Relationship Id="rId5" Type="http://schemas.openxmlformats.org/officeDocument/2006/relationships/image" Target="../media/image35.png"/><Relationship Id="rId6" Type="http://schemas.openxmlformats.org/officeDocument/2006/relationships/image" Target="../media/image32.png"/><Relationship Id="rId29" Type="http://schemas.openxmlformats.org/officeDocument/2006/relationships/image" Target="../media/image61.png"/><Relationship Id="rId7" Type="http://schemas.openxmlformats.org/officeDocument/2006/relationships/image" Target="../media/image30.png"/><Relationship Id="rId8" Type="http://schemas.openxmlformats.org/officeDocument/2006/relationships/image" Target="../media/image38.png"/><Relationship Id="rId31" Type="http://schemas.openxmlformats.org/officeDocument/2006/relationships/image" Target="../media/image62.png"/><Relationship Id="rId30" Type="http://schemas.openxmlformats.org/officeDocument/2006/relationships/image" Target="../media/image63.png"/><Relationship Id="rId11" Type="http://schemas.openxmlformats.org/officeDocument/2006/relationships/image" Target="../media/image42.png"/><Relationship Id="rId10" Type="http://schemas.openxmlformats.org/officeDocument/2006/relationships/image" Target="../media/image43.png"/><Relationship Id="rId32" Type="http://schemas.openxmlformats.org/officeDocument/2006/relationships/image" Target="../media/image64.png"/><Relationship Id="rId13" Type="http://schemas.openxmlformats.org/officeDocument/2006/relationships/image" Target="../media/image45.png"/><Relationship Id="rId12" Type="http://schemas.openxmlformats.org/officeDocument/2006/relationships/image" Target="../media/image52.png"/><Relationship Id="rId15" Type="http://schemas.openxmlformats.org/officeDocument/2006/relationships/image" Target="../media/image47.png"/><Relationship Id="rId14" Type="http://schemas.openxmlformats.org/officeDocument/2006/relationships/image" Target="../media/image44.png"/><Relationship Id="rId17" Type="http://schemas.openxmlformats.org/officeDocument/2006/relationships/image" Target="../media/image55.png"/><Relationship Id="rId16" Type="http://schemas.openxmlformats.org/officeDocument/2006/relationships/image" Target="../media/image50.png"/><Relationship Id="rId19" Type="http://schemas.openxmlformats.org/officeDocument/2006/relationships/image" Target="../media/image46.png"/><Relationship Id="rId18"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9.png"/><Relationship Id="rId9" Type="http://schemas.openxmlformats.org/officeDocument/2006/relationships/image" Target="../media/image72.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65.png"/><Relationship Id="rId11" Type="http://schemas.openxmlformats.org/officeDocument/2006/relationships/image" Target="../media/image67.png"/><Relationship Id="rId10"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0.png"/><Relationship Id="rId9" Type="http://schemas.openxmlformats.org/officeDocument/2006/relationships/image" Target="../media/image78.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9.png"/><Relationship Id="rId11" Type="http://schemas.openxmlformats.org/officeDocument/2006/relationships/image" Target="../media/image93.png"/><Relationship Id="rId10"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82.png"/><Relationship Id="rId9" Type="http://schemas.openxmlformats.org/officeDocument/2006/relationships/image" Target="../media/image95.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3.png"/><Relationship Id="rId8" Type="http://schemas.openxmlformats.org/officeDocument/2006/relationships/image" Target="../media/image85.png"/><Relationship Id="rId11" Type="http://schemas.openxmlformats.org/officeDocument/2006/relationships/image" Target="../media/image87.png"/><Relationship Id="rId10" Type="http://schemas.openxmlformats.org/officeDocument/2006/relationships/image" Target="../media/image84.png"/><Relationship Id="rId12"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 name="Shape 16"/>
        <p:cNvGrpSpPr/>
        <p:nvPr/>
      </p:nvGrpSpPr>
      <p:grpSpPr>
        <a:xfrm>
          <a:off x="0" y="0"/>
          <a:ext cx="0" cy="0"/>
          <a:chOff x="0" y="0"/>
          <a:chExt cx="0" cy="0"/>
        </a:xfrm>
      </p:grpSpPr>
      <p:pic>
        <p:nvPicPr>
          <p:cNvPr id="17" name="Google Shape;17;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 name="Google Shape;18;p1"/>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19" name="Google Shape;19;p1"/>
          <p:cNvPicPr preferRelativeResize="0"/>
          <p:nvPr/>
        </p:nvPicPr>
        <p:blipFill rotWithShape="1">
          <a:blip r:embed="rId5">
            <a:alphaModFix/>
          </a:blip>
          <a:srcRect b="0" l="0" r="0" t="0"/>
          <a:stretch/>
        </p:blipFill>
        <p:spPr>
          <a:xfrm>
            <a:off x="260865" y="304681"/>
            <a:ext cx="4391233" cy="4578137"/>
          </a:xfrm>
          <a:prstGeom prst="rect">
            <a:avLst/>
          </a:prstGeom>
          <a:noFill/>
          <a:ln>
            <a:noFill/>
          </a:ln>
        </p:spPr>
      </p:pic>
      <p:pic>
        <p:nvPicPr>
          <p:cNvPr id="20" name="Google Shape;20;p1"/>
          <p:cNvPicPr preferRelativeResize="0"/>
          <p:nvPr/>
        </p:nvPicPr>
        <p:blipFill rotWithShape="1">
          <a:blip r:embed="rId6">
            <a:alphaModFix/>
          </a:blip>
          <a:srcRect b="0" l="0" r="0" t="0"/>
          <a:stretch/>
        </p:blipFill>
        <p:spPr>
          <a:xfrm>
            <a:off x="276859" y="2948726"/>
            <a:ext cx="598045" cy="598045"/>
          </a:xfrm>
          <a:prstGeom prst="rect">
            <a:avLst/>
          </a:prstGeom>
          <a:noFill/>
          <a:ln>
            <a:noFill/>
          </a:ln>
        </p:spPr>
      </p:pic>
      <p:pic>
        <p:nvPicPr>
          <p:cNvPr id="21" name="Google Shape;21;p1"/>
          <p:cNvPicPr preferRelativeResize="0"/>
          <p:nvPr/>
        </p:nvPicPr>
        <p:blipFill rotWithShape="1">
          <a:blip r:embed="rId7">
            <a:alphaModFix/>
          </a:blip>
          <a:srcRect b="0" l="0" r="0" t="0"/>
          <a:stretch/>
        </p:blipFill>
        <p:spPr>
          <a:xfrm>
            <a:off x="3862928" y="3721614"/>
            <a:ext cx="209217" cy="209217"/>
          </a:xfrm>
          <a:prstGeom prst="rect">
            <a:avLst/>
          </a:prstGeom>
          <a:noFill/>
          <a:ln>
            <a:noFill/>
          </a:ln>
        </p:spPr>
      </p:pic>
      <p:pic>
        <p:nvPicPr>
          <p:cNvPr id="22" name="Google Shape;22;p1"/>
          <p:cNvPicPr preferRelativeResize="0"/>
          <p:nvPr/>
        </p:nvPicPr>
        <p:blipFill rotWithShape="1">
          <a:blip r:embed="rId8">
            <a:alphaModFix/>
          </a:blip>
          <a:srcRect b="0" l="0" r="0" t="0"/>
          <a:stretch/>
        </p:blipFill>
        <p:spPr>
          <a:xfrm>
            <a:off x="4255637" y="908565"/>
            <a:ext cx="4668252" cy="2917658"/>
          </a:xfrm>
          <a:prstGeom prst="rect">
            <a:avLst/>
          </a:prstGeom>
          <a:noFill/>
          <a:ln>
            <a:noFill/>
          </a:ln>
        </p:spPr>
      </p:pic>
      <p:pic>
        <p:nvPicPr>
          <p:cNvPr id="23" name="Google Shape;23;p1"/>
          <p:cNvPicPr preferRelativeResize="0"/>
          <p:nvPr/>
        </p:nvPicPr>
        <p:blipFill rotWithShape="1">
          <a:blip r:embed="rId9">
            <a:alphaModFix/>
          </a:blip>
          <a:srcRect b="0" l="0" r="0" t="0"/>
          <a:stretch/>
        </p:blipFill>
        <p:spPr>
          <a:xfrm rot="-7200001">
            <a:off x="7614672" y="4370972"/>
            <a:ext cx="2198436" cy="2292008"/>
          </a:xfrm>
          <a:prstGeom prst="rect">
            <a:avLst/>
          </a:prstGeom>
          <a:noFill/>
          <a:ln>
            <a:noFill/>
          </a:ln>
        </p:spPr>
      </p:pic>
      <p:pic>
        <p:nvPicPr>
          <p:cNvPr id="24" name="Google Shape;24;p1"/>
          <p:cNvPicPr preferRelativeResize="0"/>
          <p:nvPr/>
        </p:nvPicPr>
        <p:blipFill rotWithShape="1">
          <a:blip r:embed="rId10">
            <a:alphaModFix/>
          </a:blip>
          <a:srcRect b="0" l="0" r="0" t="0"/>
          <a:stretch/>
        </p:blipFill>
        <p:spPr>
          <a:xfrm>
            <a:off x="2842300" y="3992023"/>
            <a:ext cx="335914" cy="335914"/>
          </a:xfrm>
          <a:prstGeom prst="rect">
            <a:avLst/>
          </a:prstGeom>
          <a:noFill/>
          <a:ln>
            <a:noFill/>
          </a:ln>
        </p:spPr>
      </p:pic>
      <p:pic>
        <p:nvPicPr>
          <p:cNvPr id="25" name="Google Shape;25;p1"/>
          <p:cNvPicPr preferRelativeResize="0"/>
          <p:nvPr/>
        </p:nvPicPr>
        <p:blipFill rotWithShape="1">
          <a:blip r:embed="rId11">
            <a:alphaModFix/>
          </a:blip>
          <a:srcRect b="0" l="0" r="0" t="0"/>
          <a:stretch/>
        </p:blipFill>
        <p:spPr>
          <a:xfrm>
            <a:off x="442707" y="1064894"/>
            <a:ext cx="322807" cy="322807"/>
          </a:xfrm>
          <a:prstGeom prst="rect">
            <a:avLst/>
          </a:prstGeom>
          <a:noFill/>
          <a:ln>
            <a:noFill/>
          </a:ln>
        </p:spPr>
      </p:pic>
      <p:pic>
        <p:nvPicPr>
          <p:cNvPr id="26" name="Google Shape;26;p1"/>
          <p:cNvPicPr preferRelativeResize="0"/>
          <p:nvPr/>
        </p:nvPicPr>
        <p:blipFill rotWithShape="1">
          <a:blip r:embed="rId12">
            <a:alphaModFix/>
          </a:blip>
          <a:srcRect b="0" l="0" r="0" t="0"/>
          <a:stretch/>
        </p:blipFill>
        <p:spPr>
          <a:xfrm>
            <a:off x="3314998" y="1475642"/>
            <a:ext cx="200480" cy="200480"/>
          </a:xfrm>
          <a:prstGeom prst="rect">
            <a:avLst/>
          </a:prstGeom>
          <a:noFill/>
          <a:ln>
            <a:noFill/>
          </a:ln>
        </p:spPr>
      </p:pic>
      <p:sp>
        <p:nvSpPr>
          <p:cNvPr id="27" name="Google Shape;27;p1"/>
          <p:cNvSpPr txBox="1"/>
          <p:nvPr/>
        </p:nvSpPr>
        <p:spPr>
          <a:xfrm>
            <a:off x="442702" y="2372205"/>
            <a:ext cx="2462700" cy="433200"/>
          </a:xfrm>
          <a:prstGeom prst="rect">
            <a:avLst/>
          </a:prstGeom>
          <a:noFill/>
          <a:ln>
            <a:noFill/>
          </a:ln>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000" u="none" cap="none" strike="noStrike">
                <a:solidFill>
                  <a:srgbClr val="404040"/>
                </a:solidFill>
                <a:latin typeface="Arial"/>
                <a:ea typeface="Arial"/>
                <a:cs typeface="Arial"/>
                <a:sym typeface="Arial"/>
              </a:rPr>
              <a:t>Team Members:</a:t>
            </a:r>
            <a:endParaRPr b="0" i="0" sz="2000" u="none" cap="none" strike="noStrike">
              <a:solidFill>
                <a:srgbClr val="404040"/>
              </a:solidFill>
              <a:latin typeface="Arial"/>
              <a:ea typeface="Arial"/>
              <a:cs typeface="Arial"/>
              <a:sym typeface="Arial"/>
            </a:endParaRPr>
          </a:p>
        </p:txBody>
      </p:sp>
      <p:sp>
        <p:nvSpPr>
          <p:cNvPr id="28" name="Google Shape;28;p1"/>
          <p:cNvSpPr txBox="1"/>
          <p:nvPr/>
        </p:nvSpPr>
        <p:spPr>
          <a:xfrm>
            <a:off x="442700" y="1387700"/>
            <a:ext cx="3976200" cy="841200"/>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b="1" i="0" lang="en-US" sz="2800" u="none" cap="none" strike="noStrike">
                <a:solidFill>
                  <a:srgbClr val="354DE6"/>
                </a:solidFill>
                <a:latin typeface="Abril Fatface"/>
                <a:ea typeface="Abril Fatface"/>
                <a:cs typeface="Abril Fatface"/>
                <a:sym typeface="Abril Fatface"/>
              </a:rPr>
              <a:t>Real Or Fake Job </a:t>
            </a:r>
            <a:r>
              <a:rPr b="1" lang="en-US" sz="2800">
                <a:solidFill>
                  <a:srgbClr val="354DE6"/>
                </a:solidFill>
                <a:latin typeface="Abril Fatface"/>
                <a:ea typeface="Abril Fatface"/>
                <a:cs typeface="Abril Fatface"/>
                <a:sym typeface="Abril Fatface"/>
              </a:rPr>
              <a:t>P</a:t>
            </a:r>
            <a:r>
              <a:rPr b="1" i="0" lang="en-US" sz="2800" u="none" cap="none" strike="noStrike">
                <a:solidFill>
                  <a:srgbClr val="354DE6"/>
                </a:solidFill>
                <a:latin typeface="Abril Fatface"/>
                <a:ea typeface="Abril Fatface"/>
                <a:cs typeface="Abril Fatface"/>
                <a:sym typeface="Abril Fatface"/>
              </a:rPr>
              <a:t>osting</a:t>
            </a:r>
            <a:endParaRPr b="1" i="0" sz="2800" u="none" cap="none" strike="noStrike">
              <a:solidFill>
                <a:srgbClr val="354DE6"/>
              </a:solidFill>
              <a:latin typeface="Abril Fatface"/>
              <a:ea typeface="Abril Fatface"/>
              <a:cs typeface="Abril Fatface"/>
              <a:sym typeface="Abril Fatface"/>
            </a:endParaRPr>
          </a:p>
        </p:txBody>
      </p:sp>
      <p:sp>
        <p:nvSpPr>
          <p:cNvPr id="29" name="Google Shape;29;p1"/>
          <p:cNvSpPr txBox="1"/>
          <p:nvPr/>
        </p:nvSpPr>
        <p:spPr>
          <a:xfrm>
            <a:off x="476790" y="2805420"/>
            <a:ext cx="2268300" cy="19341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1600" u="none" cap="none" strike="noStrike">
                <a:solidFill>
                  <a:srgbClr val="3D3D3D"/>
                </a:solidFill>
                <a:latin typeface="Arial"/>
                <a:ea typeface="Arial"/>
                <a:cs typeface="Arial"/>
                <a:sym typeface="Arial"/>
              </a:rPr>
              <a:t>Liangrui Lu</a:t>
            </a:r>
            <a:endParaRPr b="0" i="0" sz="1600" u="none" cap="none" strike="noStrike">
              <a:solidFill>
                <a:srgbClr val="3D3D3D"/>
              </a:solidFill>
              <a:latin typeface="Arial"/>
              <a:ea typeface="Arial"/>
              <a:cs typeface="Arial"/>
              <a:sym typeface="Arial"/>
            </a:endParaRPr>
          </a:p>
          <a:p>
            <a:pPr indent="0" lvl="0" marL="0" marR="0" rtl="0" algn="l">
              <a:lnSpc>
                <a:spcPct val="150000"/>
              </a:lnSpc>
              <a:spcBef>
                <a:spcPts val="0"/>
              </a:spcBef>
              <a:spcAft>
                <a:spcPts val="0"/>
              </a:spcAft>
              <a:buNone/>
            </a:pPr>
            <a:r>
              <a:rPr b="0" i="0" lang="en-US" sz="1600" u="none" cap="none" strike="noStrike">
                <a:solidFill>
                  <a:srgbClr val="3D3D3D"/>
                </a:solidFill>
                <a:latin typeface="Arial"/>
                <a:ea typeface="Arial"/>
                <a:cs typeface="Arial"/>
                <a:sym typeface="Arial"/>
              </a:rPr>
              <a:t>Yijie Fan</a:t>
            </a:r>
            <a:endParaRPr b="0" i="0" sz="1600" u="none" cap="none" strike="noStrike">
              <a:solidFill>
                <a:srgbClr val="3D3D3D"/>
              </a:solidFill>
              <a:latin typeface="Arial"/>
              <a:ea typeface="Arial"/>
              <a:cs typeface="Arial"/>
              <a:sym typeface="Arial"/>
            </a:endParaRPr>
          </a:p>
          <a:p>
            <a:pPr indent="0" lvl="0" marL="0" marR="0" rtl="0" algn="l">
              <a:lnSpc>
                <a:spcPct val="150000"/>
              </a:lnSpc>
              <a:spcBef>
                <a:spcPts val="0"/>
              </a:spcBef>
              <a:spcAft>
                <a:spcPts val="0"/>
              </a:spcAft>
              <a:buNone/>
            </a:pPr>
            <a:r>
              <a:rPr b="0" i="0" lang="en-US" sz="1600" u="none" cap="none" strike="noStrike">
                <a:solidFill>
                  <a:srgbClr val="3D3D3D"/>
                </a:solidFill>
                <a:latin typeface="Arial"/>
                <a:ea typeface="Arial"/>
                <a:cs typeface="Arial"/>
                <a:sym typeface="Arial"/>
              </a:rPr>
              <a:t>Ziyi Li</a:t>
            </a:r>
            <a:endParaRPr b="0" i="0" sz="1600" u="none" cap="none" strike="noStrike">
              <a:solidFill>
                <a:srgbClr val="3D3D3D"/>
              </a:solidFill>
              <a:latin typeface="Arial"/>
              <a:ea typeface="Arial"/>
              <a:cs typeface="Arial"/>
              <a:sym typeface="Arial"/>
            </a:endParaRPr>
          </a:p>
          <a:p>
            <a:pPr indent="0" lvl="0" marL="0" marR="0" rtl="0" algn="l">
              <a:lnSpc>
                <a:spcPct val="150000"/>
              </a:lnSpc>
              <a:spcBef>
                <a:spcPts val="0"/>
              </a:spcBef>
              <a:spcAft>
                <a:spcPts val="0"/>
              </a:spcAft>
              <a:buNone/>
            </a:pPr>
            <a:r>
              <a:rPr b="0" i="0" lang="en-US" sz="1600" u="none" cap="none" strike="noStrike">
                <a:solidFill>
                  <a:srgbClr val="3D3D3D"/>
                </a:solidFill>
                <a:latin typeface="Arial"/>
                <a:ea typeface="Arial"/>
                <a:cs typeface="Arial"/>
                <a:sym typeface="Arial"/>
              </a:rPr>
              <a:t>Jiashu Wang</a:t>
            </a:r>
            <a:endParaRPr b="0" i="0" sz="1600" u="none" cap="none" strike="noStrike">
              <a:solidFill>
                <a:srgbClr val="3D3D3D"/>
              </a:solidFill>
              <a:latin typeface="Arial"/>
              <a:ea typeface="Arial"/>
              <a:cs typeface="Arial"/>
              <a:sym typeface="Arial"/>
            </a:endParaRPr>
          </a:p>
          <a:p>
            <a:pPr indent="0" lvl="0" marL="0" marR="0" rtl="0" algn="l">
              <a:lnSpc>
                <a:spcPct val="150000"/>
              </a:lnSpc>
              <a:spcBef>
                <a:spcPts val="0"/>
              </a:spcBef>
              <a:spcAft>
                <a:spcPts val="0"/>
              </a:spcAft>
              <a:buNone/>
            </a:pPr>
            <a:r>
              <a:rPr b="0" i="0" lang="en-US" sz="1600" u="none" cap="none" strike="noStrike">
                <a:solidFill>
                  <a:srgbClr val="3D3D3D"/>
                </a:solidFill>
                <a:latin typeface="Arial"/>
                <a:ea typeface="Arial"/>
                <a:cs typeface="Arial"/>
                <a:sym typeface="Arial"/>
              </a:rPr>
              <a:t>Yingnan Mu</a:t>
            </a:r>
            <a:endParaRPr b="0" i="0" sz="1600" u="none" cap="none" strike="noStrike">
              <a:solidFill>
                <a:srgbClr val="3D3D3D"/>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128715bbb73_5_2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19" name="Google Shape;219;g128715bbb73_5_24"/>
          <p:cNvPicPr preferRelativeResize="0"/>
          <p:nvPr/>
        </p:nvPicPr>
        <p:blipFill rotWithShape="1">
          <a:blip r:embed="rId4">
            <a:alphaModFix/>
          </a:blip>
          <a:srcRect b="0" l="0" r="0" t="0"/>
          <a:stretch/>
        </p:blipFill>
        <p:spPr>
          <a:xfrm rot="3300000">
            <a:off x="-1064519" y="-1088412"/>
            <a:ext cx="2364705" cy="2465354"/>
          </a:xfrm>
          <a:prstGeom prst="rect">
            <a:avLst/>
          </a:prstGeom>
          <a:noFill/>
          <a:ln>
            <a:noFill/>
          </a:ln>
        </p:spPr>
      </p:pic>
      <p:pic>
        <p:nvPicPr>
          <p:cNvPr id="220" name="Google Shape;220;g128715bbb73_5_24"/>
          <p:cNvPicPr preferRelativeResize="0"/>
          <p:nvPr/>
        </p:nvPicPr>
        <p:blipFill rotWithShape="1">
          <a:blip r:embed="rId5">
            <a:alphaModFix/>
          </a:blip>
          <a:srcRect b="0" l="0" r="0" t="0"/>
          <a:stretch/>
        </p:blipFill>
        <p:spPr>
          <a:xfrm>
            <a:off x="145625" y="168476"/>
            <a:ext cx="8852772" cy="4806547"/>
          </a:xfrm>
          <a:prstGeom prst="rect">
            <a:avLst/>
          </a:prstGeom>
          <a:noFill/>
          <a:ln>
            <a:noFill/>
          </a:ln>
        </p:spPr>
      </p:pic>
      <p:sp>
        <p:nvSpPr>
          <p:cNvPr id="221" name="Google Shape;221;g128715bbb73_5_24"/>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Exploratory Analysis</a:t>
            </a:r>
            <a:endParaRPr b="0" i="0" sz="1720" u="none" cap="none" strike="noStrike">
              <a:solidFill>
                <a:srgbClr val="354DE6"/>
              </a:solidFill>
              <a:latin typeface="Abril Fatface"/>
              <a:ea typeface="Abril Fatface"/>
              <a:cs typeface="Abril Fatface"/>
              <a:sym typeface="Abril Fatface"/>
            </a:endParaRPr>
          </a:p>
        </p:txBody>
      </p:sp>
      <p:pic>
        <p:nvPicPr>
          <p:cNvPr id="222" name="Google Shape;222;g128715bbb73_5_24"/>
          <p:cNvPicPr preferRelativeResize="0"/>
          <p:nvPr/>
        </p:nvPicPr>
        <p:blipFill rotWithShape="1">
          <a:blip r:embed="rId6">
            <a:alphaModFix/>
          </a:blip>
          <a:srcRect b="158110" l="68740" r="-68740" t="-158110"/>
          <a:stretch/>
        </p:blipFill>
        <p:spPr>
          <a:xfrm>
            <a:off x="1327800" y="2307970"/>
            <a:ext cx="647247" cy="647247"/>
          </a:xfrm>
          <a:prstGeom prst="rect">
            <a:avLst/>
          </a:prstGeom>
          <a:noFill/>
          <a:ln>
            <a:noFill/>
          </a:ln>
        </p:spPr>
      </p:pic>
      <p:pic>
        <p:nvPicPr>
          <p:cNvPr id="223" name="Google Shape;223;g128715bbb73_5_24"/>
          <p:cNvPicPr preferRelativeResize="0"/>
          <p:nvPr/>
        </p:nvPicPr>
        <p:blipFill>
          <a:blip r:embed="rId7">
            <a:alphaModFix/>
          </a:blip>
          <a:stretch>
            <a:fillRect/>
          </a:stretch>
        </p:blipFill>
        <p:spPr>
          <a:xfrm>
            <a:off x="940400" y="870225"/>
            <a:ext cx="5027550" cy="3934500"/>
          </a:xfrm>
          <a:prstGeom prst="rect">
            <a:avLst/>
          </a:prstGeom>
          <a:noFill/>
          <a:ln>
            <a:noFill/>
          </a:ln>
        </p:spPr>
      </p:pic>
      <p:sp>
        <p:nvSpPr>
          <p:cNvPr id="224" name="Google Shape;224;g128715bbb73_5_24"/>
          <p:cNvSpPr txBox="1"/>
          <p:nvPr/>
        </p:nvSpPr>
        <p:spPr>
          <a:xfrm>
            <a:off x="6432475" y="2263950"/>
            <a:ext cx="225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More exploratory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128715bbb73_5_4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30" name="Google Shape;230;g128715bbb73_5_40"/>
          <p:cNvPicPr preferRelativeResize="0"/>
          <p:nvPr/>
        </p:nvPicPr>
        <p:blipFill rotWithShape="1">
          <a:blip r:embed="rId4">
            <a:alphaModFix/>
          </a:blip>
          <a:srcRect b="0" l="0" r="0" t="0"/>
          <a:stretch/>
        </p:blipFill>
        <p:spPr>
          <a:xfrm rot="3300000">
            <a:off x="-1064519" y="-1088412"/>
            <a:ext cx="2364705" cy="2465354"/>
          </a:xfrm>
          <a:prstGeom prst="rect">
            <a:avLst/>
          </a:prstGeom>
          <a:noFill/>
          <a:ln>
            <a:noFill/>
          </a:ln>
        </p:spPr>
      </p:pic>
      <p:pic>
        <p:nvPicPr>
          <p:cNvPr id="231" name="Google Shape;231;g128715bbb73_5_40"/>
          <p:cNvPicPr preferRelativeResize="0"/>
          <p:nvPr/>
        </p:nvPicPr>
        <p:blipFill rotWithShape="1">
          <a:blip r:embed="rId5">
            <a:alphaModFix/>
          </a:blip>
          <a:srcRect b="0" l="0" r="0" t="0"/>
          <a:stretch/>
        </p:blipFill>
        <p:spPr>
          <a:xfrm>
            <a:off x="145625" y="168476"/>
            <a:ext cx="8852772" cy="4806547"/>
          </a:xfrm>
          <a:prstGeom prst="rect">
            <a:avLst/>
          </a:prstGeom>
          <a:noFill/>
          <a:ln>
            <a:noFill/>
          </a:ln>
        </p:spPr>
      </p:pic>
      <p:sp>
        <p:nvSpPr>
          <p:cNvPr id="232" name="Google Shape;232;g128715bbb73_5_40"/>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Exploratory Analysis</a:t>
            </a:r>
            <a:endParaRPr b="0" i="0" sz="1720" u="none" cap="none" strike="noStrike">
              <a:solidFill>
                <a:srgbClr val="354DE6"/>
              </a:solidFill>
              <a:latin typeface="Abril Fatface"/>
              <a:ea typeface="Abril Fatface"/>
              <a:cs typeface="Abril Fatface"/>
              <a:sym typeface="Abril Fatface"/>
            </a:endParaRPr>
          </a:p>
        </p:txBody>
      </p:sp>
      <p:pic>
        <p:nvPicPr>
          <p:cNvPr id="233" name="Google Shape;233;g128715bbb73_5_40"/>
          <p:cNvPicPr preferRelativeResize="0"/>
          <p:nvPr/>
        </p:nvPicPr>
        <p:blipFill rotWithShape="1">
          <a:blip r:embed="rId6">
            <a:alphaModFix/>
          </a:blip>
          <a:srcRect b="158110" l="68740" r="-68740" t="-158110"/>
          <a:stretch/>
        </p:blipFill>
        <p:spPr>
          <a:xfrm>
            <a:off x="1327800" y="2307970"/>
            <a:ext cx="647247" cy="647247"/>
          </a:xfrm>
          <a:prstGeom prst="rect">
            <a:avLst/>
          </a:prstGeom>
          <a:noFill/>
          <a:ln>
            <a:noFill/>
          </a:ln>
        </p:spPr>
      </p:pic>
      <p:pic>
        <p:nvPicPr>
          <p:cNvPr id="234" name="Google Shape;234;g128715bbb73_5_40"/>
          <p:cNvPicPr preferRelativeResize="0"/>
          <p:nvPr/>
        </p:nvPicPr>
        <p:blipFill>
          <a:blip r:embed="rId7">
            <a:alphaModFix/>
          </a:blip>
          <a:stretch>
            <a:fillRect/>
          </a:stretch>
        </p:blipFill>
        <p:spPr>
          <a:xfrm>
            <a:off x="798250" y="915650"/>
            <a:ext cx="2743200" cy="3703175"/>
          </a:xfrm>
          <a:prstGeom prst="rect">
            <a:avLst/>
          </a:prstGeom>
          <a:noFill/>
          <a:ln>
            <a:noFill/>
          </a:ln>
        </p:spPr>
      </p:pic>
      <p:pic>
        <p:nvPicPr>
          <p:cNvPr id="235" name="Google Shape;235;g128715bbb73_5_40"/>
          <p:cNvPicPr preferRelativeResize="0"/>
          <p:nvPr/>
        </p:nvPicPr>
        <p:blipFill>
          <a:blip r:embed="rId8">
            <a:alphaModFix/>
          </a:blip>
          <a:stretch>
            <a:fillRect/>
          </a:stretch>
        </p:blipFill>
        <p:spPr>
          <a:xfrm>
            <a:off x="3137000" y="915650"/>
            <a:ext cx="2743200" cy="3581750"/>
          </a:xfrm>
          <a:prstGeom prst="rect">
            <a:avLst/>
          </a:prstGeom>
          <a:noFill/>
          <a:ln>
            <a:noFill/>
          </a:ln>
        </p:spPr>
      </p:pic>
      <p:pic>
        <p:nvPicPr>
          <p:cNvPr id="236" name="Google Shape;236;g128715bbb73_5_40"/>
          <p:cNvPicPr preferRelativeResize="0"/>
          <p:nvPr/>
        </p:nvPicPr>
        <p:blipFill>
          <a:blip r:embed="rId9">
            <a:alphaModFix/>
          </a:blip>
          <a:stretch>
            <a:fillRect/>
          </a:stretch>
        </p:blipFill>
        <p:spPr>
          <a:xfrm>
            <a:off x="5761350" y="884675"/>
            <a:ext cx="2743200" cy="3351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1296faa35ba_0_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2" name="Google Shape;242;g1296faa35ba_0_18"/>
          <p:cNvPicPr preferRelativeResize="0"/>
          <p:nvPr/>
        </p:nvPicPr>
        <p:blipFill rotWithShape="1">
          <a:blip r:embed="rId4">
            <a:alphaModFix/>
          </a:blip>
          <a:srcRect b="0" l="0" r="0" t="0"/>
          <a:stretch/>
        </p:blipFill>
        <p:spPr>
          <a:xfrm rot="-7200000">
            <a:off x="5363840" y="1225409"/>
            <a:ext cx="7109097" cy="7411683"/>
          </a:xfrm>
          <a:prstGeom prst="rect">
            <a:avLst/>
          </a:prstGeom>
          <a:noFill/>
          <a:ln>
            <a:noFill/>
          </a:ln>
        </p:spPr>
      </p:pic>
      <p:pic>
        <p:nvPicPr>
          <p:cNvPr id="243" name="Google Shape;243;g1296faa35ba_0_18"/>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244" name="Google Shape;244;g1296faa35ba_0_18"/>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245" name="Google Shape;245;g1296faa35ba_0_18"/>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Data Preparation</a:t>
            </a:r>
            <a:endParaRPr b="0" i="0" sz="1720" u="none" cap="none" strike="noStrike">
              <a:solidFill>
                <a:srgbClr val="354DE6"/>
              </a:solidFill>
              <a:latin typeface="Abril Fatface"/>
              <a:ea typeface="Abril Fatface"/>
              <a:cs typeface="Abril Fatface"/>
              <a:sym typeface="Abril Fatface"/>
            </a:endParaRPr>
          </a:p>
        </p:txBody>
      </p:sp>
      <p:sp>
        <p:nvSpPr>
          <p:cNvPr id="246" name="Google Shape;246;g1296faa35ba_0_18"/>
          <p:cNvSpPr txBox="1"/>
          <p:nvPr/>
        </p:nvSpPr>
        <p:spPr>
          <a:xfrm>
            <a:off x="3408439" y="793924"/>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Plot from python</a:t>
            </a:r>
            <a:endParaRPr b="0" i="0" sz="1535" u="none" cap="none" strike="noStrike">
              <a:solidFill>
                <a:srgbClr val="3D3D3D"/>
              </a:solidFill>
              <a:latin typeface="Arial"/>
              <a:ea typeface="Arial"/>
              <a:cs typeface="Arial"/>
              <a:sym typeface="Arial"/>
            </a:endParaRPr>
          </a:p>
        </p:txBody>
      </p:sp>
      <p:pic>
        <p:nvPicPr>
          <p:cNvPr id="247" name="Google Shape;247;g1296faa35ba_0_18"/>
          <p:cNvPicPr preferRelativeResize="0"/>
          <p:nvPr/>
        </p:nvPicPr>
        <p:blipFill rotWithShape="1">
          <a:blip r:embed="rId7">
            <a:alphaModFix/>
          </a:blip>
          <a:srcRect b="0" l="0" r="0" t="0"/>
          <a:stretch/>
        </p:blipFill>
        <p:spPr>
          <a:xfrm>
            <a:off x="1327800" y="2307970"/>
            <a:ext cx="647247" cy="647247"/>
          </a:xfrm>
          <a:prstGeom prst="rect">
            <a:avLst/>
          </a:prstGeom>
          <a:noFill/>
          <a:ln>
            <a:noFill/>
          </a:ln>
        </p:spPr>
      </p:pic>
      <p:pic>
        <p:nvPicPr>
          <p:cNvPr id="248" name="Google Shape;248;g1296faa35ba_0_18"/>
          <p:cNvPicPr preferRelativeResize="0"/>
          <p:nvPr/>
        </p:nvPicPr>
        <p:blipFill rotWithShape="1">
          <a:blip r:embed="rId8">
            <a:alphaModFix/>
          </a:blip>
          <a:srcRect b="0" l="0" r="0" t="0"/>
          <a:stretch/>
        </p:blipFill>
        <p:spPr>
          <a:xfrm>
            <a:off x="1384887" y="2365057"/>
            <a:ext cx="533075" cy="533075"/>
          </a:xfrm>
          <a:prstGeom prst="rect">
            <a:avLst/>
          </a:prstGeom>
          <a:noFill/>
          <a:ln>
            <a:noFill/>
          </a:ln>
        </p:spPr>
      </p:pic>
      <p:pic>
        <p:nvPicPr>
          <p:cNvPr id="249" name="Google Shape;249;g1296faa35ba_0_18"/>
          <p:cNvPicPr preferRelativeResize="0"/>
          <p:nvPr/>
        </p:nvPicPr>
        <p:blipFill rotWithShape="1">
          <a:blip r:embed="rId9">
            <a:alphaModFix/>
          </a:blip>
          <a:srcRect b="0" l="0" r="0" t="0"/>
          <a:stretch/>
        </p:blipFill>
        <p:spPr>
          <a:xfrm>
            <a:off x="1327800" y="1606624"/>
            <a:ext cx="647247" cy="647247"/>
          </a:xfrm>
          <a:prstGeom prst="rect">
            <a:avLst/>
          </a:prstGeom>
          <a:noFill/>
          <a:ln>
            <a:noFill/>
          </a:ln>
        </p:spPr>
      </p:pic>
      <p:pic>
        <p:nvPicPr>
          <p:cNvPr id="250" name="Google Shape;250;g1296faa35ba_0_18"/>
          <p:cNvPicPr preferRelativeResize="0"/>
          <p:nvPr/>
        </p:nvPicPr>
        <p:blipFill rotWithShape="1">
          <a:blip r:embed="rId10">
            <a:alphaModFix/>
          </a:blip>
          <a:srcRect b="0" l="0" r="0" t="0"/>
          <a:stretch/>
        </p:blipFill>
        <p:spPr>
          <a:xfrm>
            <a:off x="1384887" y="1663711"/>
            <a:ext cx="533075" cy="533075"/>
          </a:xfrm>
          <a:prstGeom prst="rect">
            <a:avLst/>
          </a:prstGeom>
          <a:noFill/>
          <a:ln>
            <a:noFill/>
          </a:ln>
        </p:spPr>
      </p:pic>
      <p:pic>
        <p:nvPicPr>
          <p:cNvPr id="251" name="Google Shape;251;g1296faa35ba_0_18"/>
          <p:cNvPicPr preferRelativeResize="0"/>
          <p:nvPr/>
        </p:nvPicPr>
        <p:blipFill rotWithShape="1">
          <a:blip r:embed="rId11">
            <a:alphaModFix/>
          </a:blip>
          <a:srcRect b="0" l="0" r="0" t="0"/>
          <a:stretch/>
        </p:blipFill>
        <p:spPr>
          <a:xfrm>
            <a:off x="1327800" y="3710662"/>
            <a:ext cx="647247" cy="647247"/>
          </a:xfrm>
          <a:prstGeom prst="rect">
            <a:avLst/>
          </a:prstGeom>
          <a:noFill/>
          <a:ln>
            <a:noFill/>
          </a:ln>
        </p:spPr>
      </p:pic>
      <p:pic>
        <p:nvPicPr>
          <p:cNvPr id="252" name="Google Shape;252;g1296faa35ba_0_18"/>
          <p:cNvPicPr preferRelativeResize="0"/>
          <p:nvPr/>
        </p:nvPicPr>
        <p:blipFill rotWithShape="1">
          <a:blip r:embed="rId12">
            <a:alphaModFix/>
          </a:blip>
          <a:srcRect b="0" l="0" r="0" t="0"/>
          <a:stretch/>
        </p:blipFill>
        <p:spPr>
          <a:xfrm>
            <a:off x="1384887" y="3767748"/>
            <a:ext cx="533075" cy="533075"/>
          </a:xfrm>
          <a:prstGeom prst="rect">
            <a:avLst/>
          </a:prstGeom>
          <a:noFill/>
          <a:ln>
            <a:noFill/>
          </a:ln>
        </p:spPr>
      </p:pic>
      <p:pic>
        <p:nvPicPr>
          <p:cNvPr id="253" name="Google Shape;253;g1296faa35ba_0_18"/>
          <p:cNvPicPr preferRelativeResize="0"/>
          <p:nvPr/>
        </p:nvPicPr>
        <p:blipFill rotWithShape="1">
          <a:blip r:embed="rId13">
            <a:alphaModFix/>
          </a:blip>
          <a:srcRect b="0" l="0" r="0" t="0"/>
          <a:stretch/>
        </p:blipFill>
        <p:spPr>
          <a:xfrm>
            <a:off x="1327800" y="3009316"/>
            <a:ext cx="647247" cy="647247"/>
          </a:xfrm>
          <a:prstGeom prst="rect">
            <a:avLst/>
          </a:prstGeom>
          <a:noFill/>
          <a:ln>
            <a:noFill/>
          </a:ln>
        </p:spPr>
      </p:pic>
      <p:pic>
        <p:nvPicPr>
          <p:cNvPr id="254" name="Google Shape;254;g1296faa35ba_0_18"/>
          <p:cNvPicPr preferRelativeResize="0"/>
          <p:nvPr/>
        </p:nvPicPr>
        <p:blipFill rotWithShape="1">
          <a:blip r:embed="rId14">
            <a:alphaModFix/>
          </a:blip>
          <a:srcRect b="0" l="0" r="0" t="0"/>
          <a:stretch/>
        </p:blipFill>
        <p:spPr>
          <a:xfrm>
            <a:off x="1352112" y="3066402"/>
            <a:ext cx="533075" cy="533075"/>
          </a:xfrm>
          <a:prstGeom prst="rect">
            <a:avLst/>
          </a:prstGeom>
          <a:noFill/>
          <a:ln>
            <a:noFill/>
          </a:ln>
        </p:spPr>
      </p:pic>
      <p:pic>
        <p:nvPicPr>
          <p:cNvPr id="255" name="Google Shape;255;g1296faa35ba_0_18"/>
          <p:cNvPicPr preferRelativeResize="0"/>
          <p:nvPr/>
        </p:nvPicPr>
        <p:blipFill rotWithShape="1">
          <a:blip r:embed="rId15">
            <a:alphaModFix/>
          </a:blip>
          <a:srcRect b="0" l="0" r="0" t="0"/>
          <a:stretch/>
        </p:blipFill>
        <p:spPr>
          <a:xfrm>
            <a:off x="2062864" y="1869512"/>
            <a:ext cx="864946" cy="121471"/>
          </a:xfrm>
          <a:prstGeom prst="rect">
            <a:avLst/>
          </a:prstGeom>
          <a:noFill/>
          <a:ln>
            <a:noFill/>
          </a:ln>
        </p:spPr>
      </p:pic>
      <p:pic>
        <p:nvPicPr>
          <p:cNvPr id="256" name="Google Shape;256;g1296faa35ba_0_18"/>
          <p:cNvPicPr preferRelativeResize="0"/>
          <p:nvPr/>
        </p:nvPicPr>
        <p:blipFill rotWithShape="1">
          <a:blip r:embed="rId16">
            <a:alphaModFix/>
          </a:blip>
          <a:srcRect b="0" l="0" r="0" t="0"/>
          <a:stretch/>
        </p:blipFill>
        <p:spPr>
          <a:xfrm>
            <a:off x="2062864" y="2570858"/>
            <a:ext cx="864946" cy="121471"/>
          </a:xfrm>
          <a:prstGeom prst="rect">
            <a:avLst/>
          </a:prstGeom>
          <a:noFill/>
          <a:ln>
            <a:noFill/>
          </a:ln>
        </p:spPr>
      </p:pic>
      <p:pic>
        <p:nvPicPr>
          <p:cNvPr id="257" name="Google Shape;257;g1296faa35ba_0_18"/>
          <p:cNvPicPr preferRelativeResize="0"/>
          <p:nvPr/>
        </p:nvPicPr>
        <p:blipFill rotWithShape="1">
          <a:blip r:embed="rId17">
            <a:alphaModFix/>
          </a:blip>
          <a:srcRect b="0" l="0" r="0" t="0"/>
          <a:stretch/>
        </p:blipFill>
        <p:spPr>
          <a:xfrm>
            <a:off x="2062864" y="3272204"/>
            <a:ext cx="864946" cy="121471"/>
          </a:xfrm>
          <a:prstGeom prst="rect">
            <a:avLst/>
          </a:prstGeom>
          <a:noFill/>
          <a:ln>
            <a:noFill/>
          </a:ln>
        </p:spPr>
      </p:pic>
      <p:pic>
        <p:nvPicPr>
          <p:cNvPr id="258" name="Google Shape;258;g1296faa35ba_0_18"/>
          <p:cNvPicPr preferRelativeResize="0"/>
          <p:nvPr/>
        </p:nvPicPr>
        <p:blipFill rotWithShape="1">
          <a:blip r:embed="rId18">
            <a:alphaModFix/>
          </a:blip>
          <a:srcRect b="0" l="0" r="0" t="0"/>
          <a:stretch/>
        </p:blipFill>
        <p:spPr>
          <a:xfrm>
            <a:off x="2062864" y="3973550"/>
            <a:ext cx="864946" cy="121471"/>
          </a:xfrm>
          <a:prstGeom prst="rect">
            <a:avLst/>
          </a:prstGeom>
          <a:noFill/>
          <a:ln>
            <a:noFill/>
          </a:ln>
        </p:spPr>
      </p:pic>
      <p:sp>
        <p:nvSpPr>
          <p:cNvPr id="259" name="Google Shape;259;g1296faa35ba_0_18"/>
          <p:cNvSpPr txBox="1"/>
          <p:nvPr/>
        </p:nvSpPr>
        <p:spPr>
          <a:xfrm>
            <a:off x="3105559" y="1736059"/>
            <a:ext cx="1652400" cy="388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800" u="none" cap="none" strike="noStrike">
                <a:solidFill>
                  <a:srgbClr val="3D3D3D"/>
                </a:solidFill>
                <a:latin typeface="Arial"/>
                <a:ea typeface="Arial"/>
                <a:cs typeface="Arial"/>
                <a:sym typeface="Arial"/>
              </a:rPr>
              <a:t>1</a:t>
            </a:r>
            <a:endParaRPr b="0" i="0" sz="800" u="none" cap="none" strike="noStrike">
              <a:solidFill>
                <a:srgbClr val="3D3D3D"/>
              </a:solidFill>
              <a:latin typeface="Arial"/>
              <a:ea typeface="Arial"/>
              <a:cs typeface="Arial"/>
              <a:sym typeface="Arial"/>
            </a:endParaRPr>
          </a:p>
        </p:txBody>
      </p:sp>
      <p:sp>
        <p:nvSpPr>
          <p:cNvPr id="260" name="Google Shape;260;g1296faa35ba_0_18"/>
          <p:cNvSpPr txBox="1"/>
          <p:nvPr/>
        </p:nvSpPr>
        <p:spPr>
          <a:xfrm>
            <a:off x="3105509" y="2437284"/>
            <a:ext cx="1652400" cy="388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800" u="none" cap="none" strike="noStrike">
                <a:solidFill>
                  <a:srgbClr val="3D3D3D"/>
                </a:solidFill>
                <a:latin typeface="Arial"/>
                <a:ea typeface="Arial"/>
                <a:cs typeface="Arial"/>
                <a:sym typeface="Arial"/>
              </a:rPr>
              <a:t>2</a:t>
            </a:r>
            <a:endParaRPr b="0" i="0" sz="800" u="none" cap="none" strike="noStrike">
              <a:solidFill>
                <a:srgbClr val="3D3D3D"/>
              </a:solidFill>
              <a:latin typeface="Arial"/>
              <a:ea typeface="Arial"/>
              <a:cs typeface="Arial"/>
              <a:sym typeface="Arial"/>
            </a:endParaRPr>
          </a:p>
        </p:txBody>
      </p:sp>
      <p:sp>
        <p:nvSpPr>
          <p:cNvPr id="261" name="Google Shape;261;g1296faa35ba_0_18"/>
          <p:cNvSpPr txBox="1"/>
          <p:nvPr/>
        </p:nvSpPr>
        <p:spPr>
          <a:xfrm>
            <a:off x="3105509" y="3138630"/>
            <a:ext cx="1652400" cy="388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800" u="none" cap="none" strike="noStrike">
                <a:solidFill>
                  <a:srgbClr val="3D3D3D"/>
                </a:solidFill>
                <a:latin typeface="Arial"/>
                <a:ea typeface="Arial"/>
                <a:cs typeface="Arial"/>
                <a:sym typeface="Arial"/>
              </a:rPr>
              <a:t>3</a:t>
            </a:r>
            <a:endParaRPr b="0" i="0" sz="800" u="none" cap="none" strike="noStrike">
              <a:solidFill>
                <a:srgbClr val="3D3D3D"/>
              </a:solidFill>
              <a:latin typeface="Arial"/>
              <a:ea typeface="Arial"/>
              <a:cs typeface="Arial"/>
              <a:sym typeface="Arial"/>
            </a:endParaRPr>
          </a:p>
        </p:txBody>
      </p:sp>
      <p:sp>
        <p:nvSpPr>
          <p:cNvPr id="262" name="Google Shape;262;g1296faa35ba_0_18"/>
          <p:cNvSpPr txBox="1"/>
          <p:nvPr/>
        </p:nvSpPr>
        <p:spPr>
          <a:xfrm>
            <a:off x="3105509" y="3839976"/>
            <a:ext cx="1652400" cy="3885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n-US" sz="800" u="none" cap="none" strike="noStrike">
                <a:solidFill>
                  <a:srgbClr val="3D3D3D"/>
                </a:solidFill>
                <a:latin typeface="Arial"/>
                <a:ea typeface="Arial"/>
                <a:cs typeface="Arial"/>
                <a:sym typeface="Arial"/>
              </a:rPr>
              <a:t>4</a:t>
            </a:r>
            <a:endParaRPr b="0" i="0" sz="800" u="none" cap="none" strike="noStrike">
              <a:solidFill>
                <a:srgbClr val="3D3D3D"/>
              </a:solidFill>
              <a:latin typeface="Arial"/>
              <a:ea typeface="Arial"/>
              <a:cs typeface="Arial"/>
              <a:sym typeface="Arial"/>
            </a:endParaRPr>
          </a:p>
        </p:txBody>
      </p:sp>
      <p:sp>
        <p:nvSpPr>
          <p:cNvPr id="263" name="Google Shape;263;g1296faa35ba_0_18"/>
          <p:cNvSpPr txBox="1"/>
          <p:nvPr/>
        </p:nvSpPr>
        <p:spPr>
          <a:xfrm>
            <a:off x="5429580" y="2123054"/>
            <a:ext cx="2129100" cy="3231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1985" u="none" cap="none" strike="noStrike">
                <a:solidFill>
                  <a:srgbClr val="354DE6"/>
                </a:solidFill>
                <a:latin typeface="Abril Fatface"/>
                <a:ea typeface="Abril Fatface"/>
                <a:cs typeface="Abril Fatface"/>
                <a:sym typeface="Abril Fatface"/>
              </a:rPr>
              <a:t>Data </a:t>
            </a:r>
            <a:r>
              <a:rPr lang="en-US" sz="1985">
                <a:solidFill>
                  <a:srgbClr val="354DE6"/>
                </a:solidFill>
                <a:latin typeface="Abril Fatface"/>
                <a:ea typeface="Abril Fatface"/>
                <a:cs typeface="Abril Fatface"/>
                <a:sym typeface="Abril Fatface"/>
              </a:rPr>
              <a:t>plot</a:t>
            </a:r>
            <a:endParaRPr b="0" i="0" sz="1985" u="none" cap="none" strike="noStrike">
              <a:solidFill>
                <a:srgbClr val="354DE6"/>
              </a:solidFill>
              <a:latin typeface="Abril Fatface"/>
              <a:ea typeface="Abril Fatface"/>
              <a:cs typeface="Abril Fatface"/>
              <a:sym typeface="Abril Fatface"/>
            </a:endParaRPr>
          </a:p>
        </p:txBody>
      </p:sp>
      <p:sp>
        <p:nvSpPr>
          <p:cNvPr id="264" name="Google Shape;264;g1296faa35ba_0_18"/>
          <p:cNvSpPr txBox="1"/>
          <p:nvPr/>
        </p:nvSpPr>
        <p:spPr>
          <a:xfrm>
            <a:off x="5198525" y="2692325"/>
            <a:ext cx="3646800" cy="1952700"/>
          </a:xfrm>
          <a:prstGeom prst="rect">
            <a:avLst/>
          </a:prstGeom>
          <a:noFill/>
          <a:ln>
            <a:noFill/>
          </a:ln>
        </p:spPr>
        <p:txBody>
          <a:bodyPr anchorCtr="0" anchor="ctr" bIns="45700" lIns="91425" spcFirstLastPara="1" rIns="91425" wrap="square" tIns="45700">
            <a:noAutofit/>
          </a:bodyPr>
          <a:lstStyle/>
          <a:p>
            <a:pPr indent="0" lvl="0" marL="0" marR="73025" rtl="0" algn="l">
              <a:lnSpc>
                <a:spcPct val="150000"/>
              </a:lnSpc>
              <a:spcBef>
                <a:spcPts val="0"/>
              </a:spcBef>
              <a:spcAft>
                <a:spcPts val="1780"/>
              </a:spcAft>
              <a:buNone/>
            </a:pPr>
            <a:r>
              <a:rPr lang="en-US" sz="1100">
                <a:solidFill>
                  <a:schemeClr val="dk1"/>
                </a:solidFill>
              </a:rPr>
              <a:t>From the heatmap, we are able to claim that there are no clear relationship between </a:t>
            </a:r>
            <a:r>
              <a:rPr i="1" lang="en-US" sz="1100">
                <a:solidFill>
                  <a:schemeClr val="dk1"/>
                </a:solidFill>
              </a:rPr>
              <a:t>fraudulent</a:t>
            </a:r>
            <a:r>
              <a:rPr lang="en-US" sz="1100">
                <a:solidFill>
                  <a:schemeClr val="dk1"/>
                </a:solidFill>
              </a:rPr>
              <a:t> and any numerical or categorical data; nevertheless, some categorical variables, like </a:t>
            </a:r>
            <a:r>
              <a:rPr i="1" lang="en-US" sz="1100">
                <a:solidFill>
                  <a:schemeClr val="dk1"/>
                </a:solidFill>
              </a:rPr>
              <a:t>has_company_logo</a:t>
            </a:r>
            <a:r>
              <a:rPr lang="en-US" sz="1100">
                <a:solidFill>
                  <a:schemeClr val="dk1"/>
                </a:solidFill>
              </a:rPr>
              <a:t>, are related to </a:t>
            </a:r>
            <a:r>
              <a:rPr i="1" lang="en-US" sz="1100">
                <a:solidFill>
                  <a:schemeClr val="dk1"/>
                </a:solidFill>
              </a:rPr>
              <a:t>fraudulent</a:t>
            </a:r>
            <a:endParaRPr b="0" i="0" sz="1235" u="none" cap="none" strike="noStrike">
              <a:solidFill>
                <a:srgbClr val="3D3D3D"/>
              </a:solidFill>
              <a:latin typeface="Arial"/>
              <a:ea typeface="Arial"/>
              <a:cs typeface="Arial"/>
              <a:sym typeface="Arial"/>
            </a:endParaRPr>
          </a:p>
        </p:txBody>
      </p:sp>
      <p:sp>
        <p:nvSpPr>
          <p:cNvPr id="265" name="Google Shape;265;g1296faa35ba_0_18"/>
          <p:cNvSpPr txBox="1"/>
          <p:nvPr/>
        </p:nvSpPr>
        <p:spPr>
          <a:xfrm>
            <a:off x="5429580" y="2464982"/>
            <a:ext cx="2393100" cy="1368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839">
                <a:solidFill>
                  <a:srgbClr val="57DBFF"/>
                </a:solidFill>
                <a:latin typeface="Abril Fatface"/>
                <a:ea typeface="Abril Fatface"/>
                <a:cs typeface="Abril Fatface"/>
                <a:sym typeface="Abril Fatface"/>
              </a:rPr>
              <a:t>Tools</a:t>
            </a:r>
            <a:endParaRPr b="0" i="0" sz="839" u="none" cap="none" strike="noStrike">
              <a:solidFill>
                <a:srgbClr val="57DBFF"/>
              </a:solidFill>
              <a:latin typeface="Abril Fatface"/>
              <a:ea typeface="Abril Fatface"/>
              <a:cs typeface="Abril Fatface"/>
              <a:sym typeface="Abril Fatface"/>
            </a:endParaRPr>
          </a:p>
        </p:txBody>
      </p:sp>
      <p:pic>
        <p:nvPicPr>
          <p:cNvPr id="266" name="Google Shape;266;g1296faa35ba_0_18"/>
          <p:cNvPicPr preferRelativeResize="0"/>
          <p:nvPr/>
        </p:nvPicPr>
        <p:blipFill rotWithShape="1">
          <a:blip r:embed="rId19">
            <a:alphaModFix/>
          </a:blip>
          <a:srcRect b="0" l="0" r="0" t="0"/>
          <a:stretch/>
        </p:blipFill>
        <p:spPr>
          <a:xfrm>
            <a:off x="1551067" y="2536869"/>
            <a:ext cx="200715" cy="200715"/>
          </a:xfrm>
          <a:prstGeom prst="rect">
            <a:avLst/>
          </a:prstGeom>
          <a:noFill/>
          <a:ln>
            <a:noFill/>
          </a:ln>
        </p:spPr>
      </p:pic>
      <p:pic>
        <p:nvPicPr>
          <p:cNvPr id="267" name="Google Shape;267;g1296faa35ba_0_18"/>
          <p:cNvPicPr preferRelativeResize="0"/>
          <p:nvPr/>
        </p:nvPicPr>
        <p:blipFill rotWithShape="1">
          <a:blip r:embed="rId20">
            <a:alphaModFix/>
          </a:blip>
          <a:srcRect b="0" l="0" r="0" t="0"/>
          <a:stretch/>
        </p:blipFill>
        <p:spPr>
          <a:xfrm>
            <a:off x="1551067" y="3231355"/>
            <a:ext cx="200715" cy="200715"/>
          </a:xfrm>
          <a:prstGeom prst="rect">
            <a:avLst/>
          </a:prstGeom>
          <a:noFill/>
          <a:ln>
            <a:noFill/>
          </a:ln>
        </p:spPr>
      </p:pic>
      <p:pic>
        <p:nvPicPr>
          <p:cNvPr id="268" name="Google Shape;268;g1296faa35ba_0_18"/>
          <p:cNvPicPr preferRelativeResize="0"/>
          <p:nvPr/>
        </p:nvPicPr>
        <p:blipFill rotWithShape="1">
          <a:blip r:embed="rId21">
            <a:alphaModFix/>
          </a:blip>
          <a:srcRect b="0" l="0" r="0" t="0"/>
          <a:stretch/>
        </p:blipFill>
        <p:spPr>
          <a:xfrm>
            <a:off x="1551067" y="3927474"/>
            <a:ext cx="200715" cy="200715"/>
          </a:xfrm>
          <a:prstGeom prst="rect">
            <a:avLst/>
          </a:prstGeom>
          <a:noFill/>
          <a:ln>
            <a:noFill/>
          </a:ln>
        </p:spPr>
      </p:pic>
      <p:pic>
        <p:nvPicPr>
          <p:cNvPr id="269" name="Google Shape;269;g1296faa35ba_0_18"/>
          <p:cNvPicPr preferRelativeResize="0"/>
          <p:nvPr/>
        </p:nvPicPr>
        <p:blipFill rotWithShape="1">
          <a:blip r:embed="rId22">
            <a:alphaModFix/>
          </a:blip>
          <a:srcRect b="0" l="0" r="0" t="0"/>
          <a:stretch/>
        </p:blipFill>
        <p:spPr>
          <a:xfrm>
            <a:off x="1551067" y="1828386"/>
            <a:ext cx="200715" cy="200715"/>
          </a:xfrm>
          <a:prstGeom prst="rect">
            <a:avLst/>
          </a:prstGeom>
          <a:noFill/>
          <a:ln>
            <a:noFill/>
          </a:ln>
        </p:spPr>
      </p:pic>
      <p:pic>
        <p:nvPicPr>
          <p:cNvPr id="270" name="Google Shape;270;g1296faa35ba_0_18"/>
          <p:cNvPicPr preferRelativeResize="0"/>
          <p:nvPr/>
        </p:nvPicPr>
        <p:blipFill>
          <a:blip r:embed="rId23">
            <a:alphaModFix/>
          </a:blip>
          <a:stretch>
            <a:fillRect/>
          </a:stretch>
        </p:blipFill>
        <p:spPr>
          <a:xfrm>
            <a:off x="1080825" y="1325925"/>
            <a:ext cx="3677137" cy="3527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76" name="Google Shape;276;p9"/>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277" name="Google Shape;277;p9"/>
          <p:cNvPicPr preferRelativeResize="0"/>
          <p:nvPr/>
        </p:nvPicPr>
        <p:blipFill rotWithShape="1">
          <a:blip r:embed="rId5">
            <a:alphaModFix/>
          </a:blip>
          <a:srcRect b="0" l="0" r="0" t="0"/>
          <a:stretch/>
        </p:blipFill>
        <p:spPr>
          <a:xfrm flipH="1">
            <a:off x="4461319" y="304681"/>
            <a:ext cx="4421815" cy="4578137"/>
          </a:xfrm>
          <a:prstGeom prst="rect">
            <a:avLst/>
          </a:prstGeom>
          <a:noFill/>
          <a:ln>
            <a:noFill/>
          </a:ln>
        </p:spPr>
      </p:pic>
      <p:pic>
        <p:nvPicPr>
          <p:cNvPr id="278" name="Google Shape;278;p9"/>
          <p:cNvPicPr preferRelativeResize="0"/>
          <p:nvPr/>
        </p:nvPicPr>
        <p:blipFill rotWithShape="1">
          <a:blip r:embed="rId6">
            <a:alphaModFix/>
          </a:blip>
          <a:srcRect b="0" l="0" r="0" t="0"/>
          <a:stretch/>
        </p:blipFill>
        <p:spPr>
          <a:xfrm>
            <a:off x="3862928" y="3721614"/>
            <a:ext cx="209217" cy="209217"/>
          </a:xfrm>
          <a:prstGeom prst="rect">
            <a:avLst/>
          </a:prstGeom>
          <a:noFill/>
          <a:ln>
            <a:noFill/>
          </a:ln>
        </p:spPr>
      </p:pic>
      <p:pic>
        <p:nvPicPr>
          <p:cNvPr id="279" name="Google Shape;279;p9"/>
          <p:cNvPicPr preferRelativeResize="0"/>
          <p:nvPr/>
        </p:nvPicPr>
        <p:blipFill rotWithShape="1">
          <a:blip r:embed="rId7">
            <a:alphaModFix/>
          </a:blip>
          <a:srcRect b="0" l="0" r="0" t="0"/>
          <a:stretch/>
        </p:blipFill>
        <p:spPr>
          <a:xfrm rot="-2700001">
            <a:off x="-1099218" y="4058812"/>
            <a:ext cx="2198436" cy="2292008"/>
          </a:xfrm>
          <a:prstGeom prst="rect">
            <a:avLst/>
          </a:prstGeom>
          <a:noFill/>
          <a:ln>
            <a:noFill/>
          </a:ln>
        </p:spPr>
      </p:pic>
      <p:pic>
        <p:nvPicPr>
          <p:cNvPr id="280" name="Google Shape;280;p9"/>
          <p:cNvPicPr preferRelativeResize="0"/>
          <p:nvPr/>
        </p:nvPicPr>
        <p:blipFill rotWithShape="1">
          <a:blip r:embed="rId8">
            <a:alphaModFix/>
          </a:blip>
          <a:srcRect b="0" l="0" r="0" t="0"/>
          <a:stretch/>
        </p:blipFill>
        <p:spPr>
          <a:xfrm>
            <a:off x="2842300" y="3992023"/>
            <a:ext cx="335914" cy="335914"/>
          </a:xfrm>
          <a:prstGeom prst="rect">
            <a:avLst/>
          </a:prstGeom>
          <a:noFill/>
          <a:ln>
            <a:noFill/>
          </a:ln>
        </p:spPr>
      </p:pic>
      <p:pic>
        <p:nvPicPr>
          <p:cNvPr id="281" name="Google Shape;281;p9"/>
          <p:cNvPicPr preferRelativeResize="0"/>
          <p:nvPr/>
        </p:nvPicPr>
        <p:blipFill rotWithShape="1">
          <a:blip r:embed="rId9">
            <a:alphaModFix/>
          </a:blip>
          <a:srcRect b="0" l="0" r="0" t="0"/>
          <a:stretch/>
        </p:blipFill>
        <p:spPr>
          <a:xfrm>
            <a:off x="3314998" y="1475642"/>
            <a:ext cx="200480" cy="200480"/>
          </a:xfrm>
          <a:prstGeom prst="rect">
            <a:avLst/>
          </a:prstGeom>
          <a:noFill/>
          <a:ln>
            <a:noFill/>
          </a:ln>
        </p:spPr>
      </p:pic>
      <p:pic>
        <p:nvPicPr>
          <p:cNvPr id="282" name="Google Shape;282;p9"/>
          <p:cNvPicPr preferRelativeResize="0"/>
          <p:nvPr/>
        </p:nvPicPr>
        <p:blipFill rotWithShape="1">
          <a:blip r:embed="rId10">
            <a:alphaModFix/>
          </a:blip>
          <a:srcRect b="0" l="0" r="0" t="0"/>
          <a:stretch/>
        </p:blipFill>
        <p:spPr>
          <a:xfrm>
            <a:off x="631100" y="1440728"/>
            <a:ext cx="4050987" cy="2174316"/>
          </a:xfrm>
          <a:prstGeom prst="rect">
            <a:avLst/>
          </a:prstGeom>
          <a:noFill/>
          <a:ln>
            <a:noFill/>
          </a:ln>
        </p:spPr>
      </p:pic>
      <p:pic>
        <p:nvPicPr>
          <p:cNvPr id="283" name="Google Shape;283;p9"/>
          <p:cNvPicPr preferRelativeResize="0"/>
          <p:nvPr/>
        </p:nvPicPr>
        <p:blipFill rotWithShape="1">
          <a:blip r:embed="rId11">
            <a:alphaModFix/>
          </a:blip>
          <a:srcRect b="0" l="0" r="0" t="0"/>
          <a:stretch/>
        </p:blipFill>
        <p:spPr>
          <a:xfrm>
            <a:off x="5949461" y="1523357"/>
            <a:ext cx="626955" cy="626955"/>
          </a:xfrm>
          <a:prstGeom prst="rect">
            <a:avLst/>
          </a:prstGeom>
          <a:noFill/>
          <a:ln>
            <a:noFill/>
          </a:ln>
        </p:spPr>
      </p:pic>
      <p:sp>
        <p:nvSpPr>
          <p:cNvPr id="284" name="Google Shape;284;p9"/>
          <p:cNvSpPr txBox="1"/>
          <p:nvPr/>
        </p:nvSpPr>
        <p:spPr>
          <a:xfrm>
            <a:off x="6104627" y="1726818"/>
            <a:ext cx="287840" cy="254171"/>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480" u="none" cap="none" strike="noStrike">
                <a:solidFill>
                  <a:srgbClr val="354DE6"/>
                </a:solidFill>
                <a:latin typeface="Abril Fatface"/>
                <a:ea typeface="Abril Fatface"/>
                <a:cs typeface="Abril Fatface"/>
                <a:sym typeface="Abril Fatface"/>
              </a:rPr>
              <a:t>02</a:t>
            </a:r>
            <a:endParaRPr b="0" i="0" sz="1480" u="none" cap="none" strike="noStrike">
              <a:solidFill>
                <a:srgbClr val="354DE6"/>
              </a:solidFill>
              <a:latin typeface="Abril Fatface"/>
              <a:ea typeface="Abril Fatface"/>
              <a:cs typeface="Abril Fatface"/>
              <a:sym typeface="Abril Fatface"/>
            </a:endParaRPr>
          </a:p>
        </p:txBody>
      </p:sp>
      <p:sp>
        <p:nvSpPr>
          <p:cNvPr id="285" name="Google Shape;285;p9"/>
          <p:cNvSpPr txBox="1"/>
          <p:nvPr/>
        </p:nvSpPr>
        <p:spPr>
          <a:xfrm>
            <a:off x="6064885" y="2475865"/>
            <a:ext cx="2118995" cy="1003300"/>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800" u="none" cap="none" strike="noStrike">
                <a:solidFill>
                  <a:srgbClr val="424141"/>
                </a:solidFill>
                <a:latin typeface="Arial"/>
                <a:ea typeface="Arial"/>
                <a:cs typeface="Arial"/>
                <a:sym typeface="Arial"/>
              </a:rPr>
              <a:t>Different Models</a:t>
            </a:r>
            <a:endParaRPr b="0" i="0" sz="1800" u="none" cap="none" strike="noStrike">
              <a:solidFill>
                <a:srgbClr val="424141"/>
              </a:solidFill>
              <a:latin typeface="Arial"/>
              <a:ea typeface="Arial"/>
              <a:cs typeface="Arial"/>
              <a:sym typeface="Arial"/>
            </a:endParaRPr>
          </a:p>
        </p:txBody>
      </p:sp>
      <p:sp>
        <p:nvSpPr>
          <p:cNvPr id="286" name="Google Shape;286;p9"/>
          <p:cNvSpPr txBox="1"/>
          <p:nvPr/>
        </p:nvSpPr>
        <p:spPr>
          <a:xfrm>
            <a:off x="6064714" y="2163401"/>
            <a:ext cx="2410104" cy="364485"/>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b="0" i="0" lang="en-US" sz="2430" u="none" cap="none" strike="noStrike">
                <a:solidFill>
                  <a:srgbClr val="354DE6"/>
                </a:solidFill>
                <a:latin typeface="Abril Fatface"/>
                <a:ea typeface="Abril Fatface"/>
                <a:cs typeface="Abril Fatface"/>
                <a:sym typeface="Abril Fatface"/>
              </a:rPr>
              <a:t>Model</a:t>
            </a:r>
            <a:endParaRPr b="0" i="0" sz="243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1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92" name="Google Shape;292;p10"/>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293" name="Google Shape;293;p10"/>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294" name="Google Shape;294;p10"/>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295" name="Google Shape;295;p10"/>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Models </a:t>
            </a:r>
            <a:endParaRPr b="0" i="0" sz="1720" u="none" cap="none" strike="noStrike">
              <a:solidFill>
                <a:srgbClr val="354DE6"/>
              </a:solidFill>
              <a:latin typeface="Abril Fatface"/>
              <a:ea typeface="Abril Fatface"/>
              <a:cs typeface="Abril Fatface"/>
              <a:sym typeface="Abril Fatface"/>
            </a:endParaRPr>
          </a:p>
        </p:txBody>
      </p:sp>
      <p:sp>
        <p:nvSpPr>
          <p:cNvPr id="296" name="Google Shape;296;p10"/>
          <p:cNvSpPr txBox="1"/>
          <p:nvPr/>
        </p:nvSpPr>
        <p:spPr>
          <a:xfrm>
            <a:off x="2100238" y="2847876"/>
            <a:ext cx="2124300" cy="4257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1" lang="en-US" sz="1535">
                <a:solidFill>
                  <a:srgbClr val="3D3D3D"/>
                </a:solidFill>
              </a:rPr>
              <a:t>Naive Bayes</a:t>
            </a:r>
            <a:endParaRPr b="1" sz="1535">
              <a:solidFill>
                <a:srgbClr val="3D3D3D"/>
              </a:solidFill>
            </a:endParaRPr>
          </a:p>
          <a:p>
            <a:pPr indent="0" lvl="0" marL="0" marR="0" rtl="0" algn="ctr">
              <a:lnSpc>
                <a:spcPct val="158000"/>
              </a:lnSpc>
              <a:spcBef>
                <a:spcPts val="0"/>
              </a:spcBef>
              <a:spcAft>
                <a:spcPts val="0"/>
              </a:spcAft>
              <a:buNone/>
            </a:pPr>
            <a:r>
              <a:rPr b="1" lang="en-US" sz="1535">
                <a:solidFill>
                  <a:srgbClr val="3D3D3D"/>
                </a:solidFill>
              </a:rPr>
              <a:t>Random Forest</a:t>
            </a:r>
            <a:endParaRPr b="1" sz="1535">
              <a:solidFill>
                <a:srgbClr val="3D3D3D"/>
              </a:solidFill>
            </a:endParaRPr>
          </a:p>
          <a:p>
            <a:pPr indent="0" lvl="0" marL="0" marR="0" rtl="0" algn="ctr">
              <a:lnSpc>
                <a:spcPct val="158000"/>
              </a:lnSpc>
              <a:spcBef>
                <a:spcPts val="0"/>
              </a:spcBef>
              <a:spcAft>
                <a:spcPts val="0"/>
              </a:spcAft>
              <a:buNone/>
            </a:pPr>
            <a:r>
              <a:rPr b="1" lang="en-US" sz="1535">
                <a:solidFill>
                  <a:srgbClr val="3D3D3D"/>
                </a:solidFill>
              </a:rPr>
              <a:t>Association Rules</a:t>
            </a:r>
            <a:endParaRPr b="1" sz="1535">
              <a:solidFill>
                <a:srgbClr val="3D3D3D"/>
              </a:solidFill>
            </a:endParaRPr>
          </a:p>
          <a:p>
            <a:pPr indent="0" lvl="0" marL="0" marR="0" rtl="0" algn="ctr">
              <a:lnSpc>
                <a:spcPct val="158000"/>
              </a:lnSpc>
              <a:spcBef>
                <a:spcPts val="0"/>
              </a:spcBef>
              <a:spcAft>
                <a:spcPts val="0"/>
              </a:spcAft>
              <a:buNone/>
            </a:pPr>
            <a:r>
              <a:rPr b="1" lang="en-US" sz="1535">
                <a:solidFill>
                  <a:srgbClr val="3D3D3D"/>
                </a:solidFill>
              </a:rPr>
              <a:t>KNN</a:t>
            </a:r>
            <a:endParaRPr b="1" sz="1535">
              <a:solidFill>
                <a:srgbClr val="3D3D3D"/>
              </a:solidFill>
            </a:endParaRPr>
          </a:p>
          <a:p>
            <a:pPr indent="0" lvl="0" marL="0" marR="0" rtl="0" algn="ctr">
              <a:lnSpc>
                <a:spcPct val="158000"/>
              </a:lnSpc>
              <a:spcBef>
                <a:spcPts val="0"/>
              </a:spcBef>
              <a:spcAft>
                <a:spcPts val="0"/>
              </a:spcAft>
              <a:buNone/>
            </a:pPr>
            <a:r>
              <a:rPr b="1" lang="en-US" sz="1535">
                <a:solidFill>
                  <a:srgbClr val="3D3D3D"/>
                </a:solidFill>
              </a:rPr>
              <a:t>Classification Tree</a:t>
            </a:r>
            <a:endParaRPr b="1" sz="1535">
              <a:solidFill>
                <a:srgbClr val="3D3D3D"/>
              </a:solidFill>
            </a:endParaRPr>
          </a:p>
        </p:txBody>
      </p:sp>
      <p:sp>
        <p:nvSpPr>
          <p:cNvPr id="297" name="Google Shape;297;p10"/>
          <p:cNvSpPr txBox="1"/>
          <p:nvPr/>
        </p:nvSpPr>
        <p:spPr>
          <a:xfrm>
            <a:off x="6000501" y="2354095"/>
            <a:ext cx="1226793" cy="317182"/>
          </a:xfrm>
          <a:prstGeom prst="rect">
            <a:avLst/>
          </a:prstGeom>
          <a:noFill/>
          <a:ln>
            <a:noFill/>
          </a:ln>
        </p:spPr>
        <p:txBody>
          <a:bodyPr anchorCtr="0" anchor="ctr" bIns="45700" lIns="91425" spcFirstLastPara="1" rIns="91425" wrap="square" tIns="45700">
            <a:noAutofit/>
          </a:bodyPr>
          <a:lstStyle/>
          <a:p>
            <a:pPr indent="0" lvl="0" marL="0" marR="0" rtl="0" algn="l">
              <a:lnSpc>
                <a:spcPct val="157000"/>
              </a:lnSpc>
              <a:spcBef>
                <a:spcPts val="0"/>
              </a:spcBef>
              <a:spcAft>
                <a:spcPts val="0"/>
              </a:spcAft>
              <a:buNone/>
            </a:pPr>
            <a:r>
              <a:t/>
            </a:r>
            <a:endParaRPr b="0" i="0" sz="1235" u="none" cap="none" strike="noStrike">
              <a:solidFill>
                <a:srgbClr val="3D3D3D"/>
              </a:solidFill>
              <a:latin typeface="Arial"/>
              <a:ea typeface="Arial"/>
              <a:cs typeface="Arial"/>
              <a:sym typeface="Arial"/>
            </a:endParaRPr>
          </a:p>
        </p:txBody>
      </p:sp>
      <p:pic>
        <p:nvPicPr>
          <p:cNvPr id="298" name="Google Shape;298;p10"/>
          <p:cNvPicPr preferRelativeResize="0"/>
          <p:nvPr/>
        </p:nvPicPr>
        <p:blipFill rotWithShape="1">
          <a:blip r:embed="rId7">
            <a:alphaModFix/>
          </a:blip>
          <a:srcRect b="0" l="0" r="0" t="0"/>
          <a:stretch/>
        </p:blipFill>
        <p:spPr>
          <a:xfrm>
            <a:off x="4858934" y="3141594"/>
            <a:ext cx="213151" cy="213151"/>
          </a:xfrm>
          <a:prstGeom prst="rect">
            <a:avLst/>
          </a:prstGeom>
          <a:noFill/>
          <a:ln>
            <a:noFill/>
          </a:ln>
        </p:spPr>
      </p:pic>
      <p:pic>
        <p:nvPicPr>
          <p:cNvPr id="299" name="Google Shape;299;p10"/>
          <p:cNvPicPr preferRelativeResize="0"/>
          <p:nvPr/>
        </p:nvPicPr>
        <p:blipFill rotWithShape="1">
          <a:blip r:embed="rId8">
            <a:alphaModFix/>
          </a:blip>
          <a:srcRect b="0" l="0" r="0" t="0"/>
          <a:stretch/>
        </p:blipFill>
        <p:spPr>
          <a:xfrm>
            <a:off x="3606129" y="2371345"/>
            <a:ext cx="213151" cy="213151"/>
          </a:xfrm>
          <a:prstGeom prst="rect">
            <a:avLst/>
          </a:prstGeom>
          <a:noFill/>
          <a:ln>
            <a:noFill/>
          </a:ln>
        </p:spPr>
      </p:pic>
      <p:sp>
        <p:nvSpPr>
          <p:cNvPr id="300" name="Google Shape;300;p10"/>
          <p:cNvSpPr txBox="1"/>
          <p:nvPr/>
        </p:nvSpPr>
        <p:spPr>
          <a:xfrm>
            <a:off x="925600" y="1249600"/>
            <a:ext cx="3513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p>
        </p:txBody>
      </p:sp>
      <p:sp>
        <p:nvSpPr>
          <p:cNvPr id="301" name="Google Shape;301;p10"/>
          <p:cNvSpPr txBox="1"/>
          <p:nvPr/>
        </p:nvSpPr>
        <p:spPr>
          <a:xfrm>
            <a:off x="694225" y="2112100"/>
            <a:ext cx="17355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p>
        </p:txBody>
      </p:sp>
      <p:pic>
        <p:nvPicPr>
          <p:cNvPr id="302" name="Google Shape;302;p10"/>
          <p:cNvPicPr preferRelativeResize="0"/>
          <p:nvPr/>
        </p:nvPicPr>
        <p:blipFill rotWithShape="1">
          <a:blip r:embed="rId9">
            <a:alphaModFix/>
          </a:blip>
          <a:srcRect b="0" l="0" r="0" t="0"/>
          <a:stretch/>
        </p:blipFill>
        <p:spPr>
          <a:xfrm>
            <a:off x="2188275" y="2072849"/>
            <a:ext cx="1948250" cy="2203700"/>
          </a:xfrm>
          <a:prstGeom prst="rect">
            <a:avLst/>
          </a:prstGeom>
          <a:noFill/>
          <a:ln>
            <a:noFill/>
          </a:ln>
        </p:spPr>
      </p:pic>
      <p:sp>
        <p:nvSpPr>
          <p:cNvPr id="303" name="Google Shape;303;p10"/>
          <p:cNvSpPr txBox="1"/>
          <p:nvPr/>
        </p:nvSpPr>
        <p:spPr>
          <a:xfrm>
            <a:off x="1072875" y="2974600"/>
            <a:ext cx="13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04" name="Google Shape;304;p10"/>
          <p:cNvCxnSpPr/>
          <p:nvPr/>
        </p:nvCxnSpPr>
        <p:spPr>
          <a:xfrm flipH="1" rot="10800000">
            <a:off x="4224538" y="3058626"/>
            <a:ext cx="1266000" cy="2100"/>
          </a:xfrm>
          <a:prstGeom prst="straightConnector1">
            <a:avLst/>
          </a:prstGeom>
          <a:noFill/>
          <a:ln cap="flat" cmpd="sng" w="28575">
            <a:solidFill>
              <a:schemeClr val="dk2"/>
            </a:solidFill>
            <a:prstDash val="solid"/>
            <a:round/>
            <a:headEnd len="med" w="med" type="triangle"/>
            <a:tailEnd len="med" w="med" type="triangle"/>
          </a:ln>
        </p:spPr>
      </p:cxnSp>
      <p:sp>
        <p:nvSpPr>
          <p:cNvPr id="305" name="Google Shape;305;p10"/>
          <p:cNvSpPr txBox="1"/>
          <p:nvPr/>
        </p:nvSpPr>
        <p:spPr>
          <a:xfrm>
            <a:off x="5706450" y="2873375"/>
            <a:ext cx="25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Text Mining</a:t>
            </a:r>
            <a:endParaRPr b="1"/>
          </a:p>
        </p:txBody>
      </p:sp>
      <p:pic>
        <p:nvPicPr>
          <p:cNvPr id="306" name="Google Shape;306;p10"/>
          <p:cNvPicPr preferRelativeResize="0"/>
          <p:nvPr/>
        </p:nvPicPr>
        <p:blipFill rotWithShape="1">
          <a:blip r:embed="rId9">
            <a:alphaModFix/>
          </a:blip>
          <a:srcRect b="0" l="0" r="0" t="0"/>
          <a:stretch/>
        </p:blipFill>
        <p:spPr>
          <a:xfrm>
            <a:off x="5490550" y="2671275"/>
            <a:ext cx="1684034" cy="797700"/>
          </a:xfrm>
          <a:prstGeom prst="rect">
            <a:avLst/>
          </a:prstGeom>
          <a:noFill/>
          <a:ln cap="flat" cmpd="sng" w="19050">
            <a:solidFill>
              <a:srgbClr val="000000"/>
            </a:solidFill>
            <a:prstDash val="solid"/>
            <a:round/>
            <a:headEnd len="sm" w="sm" type="none"/>
            <a:tailEnd len="sm" w="sm" type="none"/>
          </a:ln>
        </p:spPr>
      </p:pic>
      <p:sp>
        <p:nvSpPr>
          <p:cNvPr id="307" name="Google Shape;307;p10"/>
          <p:cNvSpPr/>
          <p:nvPr/>
        </p:nvSpPr>
        <p:spPr>
          <a:xfrm>
            <a:off x="507825" y="1131475"/>
            <a:ext cx="3343667" cy="540354"/>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accent1"/>
                </a:solidFill>
                <a:latin typeface="Caveat"/>
              </a:rPr>
              <a:t>It's A New Attempt!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13" name="Google Shape;313;p13"/>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314" name="Google Shape;314;p13"/>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315" name="Google Shape;315;p13"/>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pic>
        <p:nvPicPr>
          <p:cNvPr id="316" name="Google Shape;316;p13"/>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317" name="Google Shape;317;p13"/>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pic>
        <p:nvPicPr>
          <p:cNvPr id="318" name="Google Shape;318;p13"/>
          <p:cNvPicPr preferRelativeResize="0"/>
          <p:nvPr/>
        </p:nvPicPr>
        <p:blipFill rotWithShape="1">
          <a:blip r:embed="rId9">
            <a:alphaModFix/>
          </a:blip>
          <a:srcRect b="0" l="0" r="0" t="0"/>
          <a:stretch/>
        </p:blipFill>
        <p:spPr>
          <a:xfrm>
            <a:off x="7161955" y="3406829"/>
            <a:ext cx="313311" cy="243686"/>
          </a:xfrm>
          <a:prstGeom prst="rect">
            <a:avLst/>
          </a:prstGeom>
          <a:noFill/>
          <a:ln>
            <a:noFill/>
          </a:ln>
        </p:spPr>
      </p:pic>
      <p:pic>
        <p:nvPicPr>
          <p:cNvPr id="319" name="Google Shape;319;p13"/>
          <p:cNvPicPr preferRelativeResize="0"/>
          <p:nvPr/>
        </p:nvPicPr>
        <p:blipFill rotWithShape="1">
          <a:blip r:embed="rId10">
            <a:alphaModFix/>
          </a:blip>
          <a:srcRect b="0" l="0" r="0" t="0"/>
          <a:stretch/>
        </p:blipFill>
        <p:spPr>
          <a:xfrm>
            <a:off x="7226075" y="2244716"/>
            <a:ext cx="185070" cy="243686"/>
          </a:xfrm>
          <a:prstGeom prst="rect">
            <a:avLst/>
          </a:prstGeom>
          <a:noFill/>
          <a:ln>
            <a:noFill/>
          </a:ln>
        </p:spPr>
      </p:pic>
      <p:sp>
        <p:nvSpPr>
          <p:cNvPr id="320" name="Google Shape;320;p13"/>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321" name="Google Shape;321;p13"/>
          <p:cNvSpPr txBox="1"/>
          <p:nvPr/>
        </p:nvSpPr>
        <p:spPr>
          <a:xfrm>
            <a:off x="1256000" y="1018125"/>
            <a:ext cx="6311100" cy="3336300"/>
          </a:xfrm>
          <a:prstGeom prst="rect">
            <a:avLst/>
          </a:prstGeom>
          <a:noFill/>
          <a:ln>
            <a:noFill/>
          </a:ln>
        </p:spPr>
        <p:txBody>
          <a:bodyPr anchorCtr="0" anchor="t" bIns="91425" lIns="91425" spcFirstLastPara="1" rIns="91425" wrap="square" tIns="91425">
            <a:spAutoFit/>
          </a:bodyPr>
          <a:lstStyle/>
          <a:p>
            <a:pPr indent="0" lvl="0" marL="228600" rtl="0" algn="just">
              <a:lnSpc>
                <a:spcPct val="150000"/>
              </a:lnSpc>
              <a:spcBef>
                <a:spcPts val="0"/>
              </a:spcBef>
              <a:spcAft>
                <a:spcPts val="0"/>
              </a:spcAft>
              <a:buNone/>
            </a:pPr>
            <a:r>
              <a:t/>
            </a:r>
            <a:endParaRPr sz="1500">
              <a:solidFill>
                <a:schemeClr val="dk1"/>
              </a:solidFill>
            </a:endParaRPr>
          </a:p>
          <a:p>
            <a:pPr indent="0" lvl="0" marL="228600" rtl="0" algn="just">
              <a:lnSpc>
                <a:spcPct val="150000"/>
              </a:lnSpc>
              <a:spcBef>
                <a:spcPts val="135"/>
              </a:spcBef>
              <a:spcAft>
                <a:spcPts val="0"/>
              </a:spcAft>
              <a:buNone/>
            </a:pPr>
            <a:r>
              <a:rPr lang="en-US" sz="1500">
                <a:solidFill>
                  <a:schemeClr val="dk1"/>
                </a:solidFill>
              </a:rPr>
              <a:t>Random Forest</a:t>
            </a:r>
            <a:endParaRPr sz="1500">
              <a:solidFill>
                <a:schemeClr val="dk1"/>
              </a:solidFill>
            </a:endParaRPr>
          </a:p>
          <a:p>
            <a:pPr indent="-323850" lvl="0" marL="457200" rtl="0" algn="just">
              <a:lnSpc>
                <a:spcPct val="150000"/>
              </a:lnSpc>
              <a:spcBef>
                <a:spcPts val="135"/>
              </a:spcBef>
              <a:spcAft>
                <a:spcPts val="0"/>
              </a:spcAft>
              <a:buClr>
                <a:schemeClr val="dk1"/>
              </a:buClr>
              <a:buSzPts val="1500"/>
              <a:buChar char="●"/>
            </a:pPr>
            <a:r>
              <a:rPr lang="en-US" sz="1500">
                <a:solidFill>
                  <a:schemeClr val="dk1"/>
                </a:solidFill>
              </a:rPr>
              <a:t>Ensemble method: improving prediction accuracy</a:t>
            </a:r>
            <a:endParaRPr sz="1500">
              <a:solidFill>
                <a:schemeClr val="dk1"/>
              </a:solidFill>
            </a:endParaRPr>
          </a:p>
          <a:p>
            <a:pPr indent="0" lvl="0" marL="228600" rtl="0" algn="just">
              <a:lnSpc>
                <a:spcPct val="150000"/>
              </a:lnSpc>
              <a:spcBef>
                <a:spcPts val="135"/>
              </a:spcBef>
              <a:spcAft>
                <a:spcPts val="0"/>
              </a:spcAft>
              <a:buNone/>
            </a:pPr>
            <a:r>
              <a:t/>
            </a:r>
            <a:endParaRPr sz="1500">
              <a:solidFill>
                <a:schemeClr val="dk1"/>
              </a:solidFill>
            </a:endParaRPr>
          </a:p>
          <a:p>
            <a:pPr indent="0" lvl="0" marL="228600" rtl="0" algn="just">
              <a:lnSpc>
                <a:spcPct val="150000"/>
              </a:lnSpc>
              <a:spcBef>
                <a:spcPts val="135"/>
              </a:spcBef>
              <a:spcAft>
                <a:spcPts val="0"/>
              </a:spcAft>
              <a:buNone/>
            </a:pPr>
            <a:r>
              <a:rPr lang="en-US" sz="1500">
                <a:solidFill>
                  <a:schemeClr val="dk1"/>
                </a:solidFill>
              </a:rPr>
              <a:t>KNN</a:t>
            </a:r>
            <a:endParaRPr sz="1500">
              <a:solidFill>
                <a:schemeClr val="dk1"/>
              </a:solidFill>
            </a:endParaRPr>
          </a:p>
          <a:p>
            <a:pPr indent="-323850" lvl="0" marL="457200" rtl="0" algn="just">
              <a:lnSpc>
                <a:spcPct val="150000"/>
              </a:lnSpc>
              <a:spcBef>
                <a:spcPts val="135"/>
              </a:spcBef>
              <a:spcAft>
                <a:spcPts val="0"/>
              </a:spcAft>
              <a:buClr>
                <a:schemeClr val="dk1"/>
              </a:buClr>
              <a:buSzPts val="1500"/>
              <a:buChar char="●"/>
            </a:pPr>
            <a:r>
              <a:rPr lang="en-US" sz="1500">
                <a:solidFill>
                  <a:schemeClr val="dk1"/>
                </a:solidFill>
              </a:rPr>
              <a:t>Classify a new document by its K nearest neighbors</a:t>
            </a:r>
            <a:endParaRPr sz="1500">
              <a:solidFill>
                <a:schemeClr val="dk1"/>
              </a:solidFill>
            </a:endParaRPr>
          </a:p>
          <a:p>
            <a:pPr indent="-323850" lvl="0" marL="457200" rtl="0" algn="just">
              <a:lnSpc>
                <a:spcPct val="150000"/>
              </a:lnSpc>
              <a:spcBef>
                <a:spcPts val="0"/>
              </a:spcBef>
              <a:spcAft>
                <a:spcPts val="0"/>
              </a:spcAft>
              <a:buClr>
                <a:schemeClr val="dk1"/>
              </a:buClr>
              <a:buSzPts val="1500"/>
              <a:buChar char="●"/>
            </a:pPr>
            <a:r>
              <a:rPr lang="en-US" sz="1500">
                <a:solidFill>
                  <a:schemeClr val="dk1"/>
                </a:solidFill>
              </a:rPr>
              <a:t>Greater distance indicates dissimilarity between documents</a:t>
            </a:r>
            <a:endParaRPr sz="1500">
              <a:solidFill>
                <a:schemeClr val="dk1"/>
              </a:solidFill>
            </a:endParaRPr>
          </a:p>
          <a:p>
            <a:pPr indent="-323850" lvl="0" marL="457200" rtl="0" algn="just">
              <a:lnSpc>
                <a:spcPct val="150000"/>
              </a:lnSpc>
              <a:spcBef>
                <a:spcPts val="0"/>
              </a:spcBef>
              <a:spcAft>
                <a:spcPts val="0"/>
              </a:spcAft>
              <a:buClr>
                <a:schemeClr val="dk1"/>
              </a:buClr>
              <a:buSzPts val="1500"/>
              <a:buChar char="●"/>
            </a:pPr>
            <a:r>
              <a:rPr lang="en-US" sz="1500">
                <a:solidFill>
                  <a:schemeClr val="dk1"/>
                </a:solidFill>
              </a:rPr>
              <a:t>Smaller distance indicates co-occurrence of words in documents.</a:t>
            </a:r>
            <a:endParaRPr sz="1900">
              <a:solidFill>
                <a:schemeClr val="dk1"/>
              </a:solidFill>
            </a:endParaRPr>
          </a:p>
          <a:p>
            <a:pPr indent="0" lvl="0" marL="0" rtl="0" algn="l">
              <a:spcBef>
                <a:spcPts val="135"/>
              </a:spcBef>
              <a:spcAft>
                <a:spcPts val="0"/>
              </a:spcAft>
              <a:buNone/>
            </a:pPr>
            <a:r>
              <a:t/>
            </a:r>
            <a:endParaRPr sz="1800"/>
          </a:p>
        </p:txBody>
      </p:sp>
      <p:pic>
        <p:nvPicPr>
          <p:cNvPr id="322" name="Google Shape;322;p13"/>
          <p:cNvPicPr preferRelativeResize="0"/>
          <p:nvPr/>
        </p:nvPicPr>
        <p:blipFill rotWithShape="1">
          <a:blip r:embed="rId11">
            <a:alphaModFix/>
          </a:blip>
          <a:srcRect b="0" l="0" r="0" t="0"/>
          <a:stretch/>
        </p:blipFill>
        <p:spPr>
          <a:xfrm>
            <a:off x="6915875" y="1287023"/>
            <a:ext cx="1039650" cy="157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g128715bbb73_3_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28" name="Google Shape;328;g128715bbb73_3_17"/>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329" name="Google Shape;329;g128715bbb73_3_17"/>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330" name="Google Shape;330;g128715bbb73_3_17"/>
          <p:cNvPicPr preferRelativeResize="0"/>
          <p:nvPr/>
        </p:nvPicPr>
        <p:blipFill rotWithShape="1">
          <a:blip r:embed="rId6">
            <a:alphaModFix/>
          </a:blip>
          <a:srcRect b="0" l="0" r="0" t="0"/>
          <a:stretch/>
        </p:blipFill>
        <p:spPr>
          <a:xfrm>
            <a:off x="103537" y="168476"/>
            <a:ext cx="8852772" cy="4806547"/>
          </a:xfrm>
          <a:prstGeom prst="rect">
            <a:avLst/>
          </a:prstGeom>
          <a:noFill/>
          <a:ln>
            <a:noFill/>
          </a:ln>
        </p:spPr>
      </p:pic>
      <p:pic>
        <p:nvPicPr>
          <p:cNvPr id="331" name="Google Shape;331;g128715bbb73_3_17"/>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332" name="Google Shape;332;g128715bbb73_3_17"/>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pic>
        <p:nvPicPr>
          <p:cNvPr id="333" name="Google Shape;333;g128715bbb73_3_17"/>
          <p:cNvPicPr preferRelativeResize="0"/>
          <p:nvPr/>
        </p:nvPicPr>
        <p:blipFill rotWithShape="1">
          <a:blip r:embed="rId9">
            <a:alphaModFix/>
          </a:blip>
          <a:srcRect b="0" l="0" r="0" t="0"/>
          <a:stretch/>
        </p:blipFill>
        <p:spPr>
          <a:xfrm>
            <a:off x="7161955" y="3406829"/>
            <a:ext cx="313311" cy="243686"/>
          </a:xfrm>
          <a:prstGeom prst="rect">
            <a:avLst/>
          </a:prstGeom>
          <a:noFill/>
          <a:ln>
            <a:noFill/>
          </a:ln>
        </p:spPr>
      </p:pic>
      <p:pic>
        <p:nvPicPr>
          <p:cNvPr id="334" name="Google Shape;334;g128715bbb73_3_17"/>
          <p:cNvPicPr preferRelativeResize="0"/>
          <p:nvPr/>
        </p:nvPicPr>
        <p:blipFill rotWithShape="1">
          <a:blip r:embed="rId10">
            <a:alphaModFix/>
          </a:blip>
          <a:srcRect b="0" l="0" r="0" t="0"/>
          <a:stretch/>
        </p:blipFill>
        <p:spPr>
          <a:xfrm>
            <a:off x="7226075" y="2244716"/>
            <a:ext cx="185070" cy="243686"/>
          </a:xfrm>
          <a:prstGeom prst="rect">
            <a:avLst/>
          </a:prstGeom>
          <a:noFill/>
          <a:ln>
            <a:noFill/>
          </a:ln>
        </p:spPr>
      </p:pic>
      <p:sp>
        <p:nvSpPr>
          <p:cNvPr id="335" name="Google Shape;335;g128715bbb73_3_17"/>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336" name="Google Shape;336;g128715bbb73_3_17"/>
          <p:cNvSpPr txBox="1"/>
          <p:nvPr/>
        </p:nvSpPr>
        <p:spPr>
          <a:xfrm>
            <a:off x="573250" y="977400"/>
            <a:ext cx="7391100" cy="2325600"/>
          </a:xfrm>
          <a:prstGeom prst="rect">
            <a:avLst/>
          </a:prstGeom>
          <a:noFill/>
          <a:ln>
            <a:noFill/>
          </a:ln>
        </p:spPr>
        <p:txBody>
          <a:bodyPr anchorCtr="0" anchor="t" bIns="91425" lIns="91425" spcFirstLastPara="1" rIns="91425" wrap="square" tIns="91425">
            <a:spAutoFit/>
          </a:bodyPr>
          <a:lstStyle/>
          <a:p>
            <a:pPr indent="0" lvl="0" marL="457200" marR="76200" rtl="0" algn="l">
              <a:lnSpc>
                <a:spcPct val="150000"/>
              </a:lnSpc>
              <a:spcBef>
                <a:spcPts val="0"/>
              </a:spcBef>
              <a:spcAft>
                <a:spcPts val="0"/>
              </a:spcAft>
              <a:buNone/>
            </a:pPr>
            <a:r>
              <a:rPr lang="en-US" sz="1500">
                <a:solidFill>
                  <a:schemeClr val="dk1"/>
                </a:solidFill>
              </a:rPr>
              <a:t>Association rule</a:t>
            </a:r>
            <a:endParaRPr sz="1500">
              <a:solidFill>
                <a:schemeClr val="dk1"/>
              </a:solidFill>
            </a:endParaRPr>
          </a:p>
          <a:p>
            <a:pPr indent="-323850" lvl="0" marL="457200" marR="76200" rtl="0" algn="l">
              <a:lnSpc>
                <a:spcPct val="150000"/>
              </a:lnSpc>
              <a:spcBef>
                <a:spcPts val="695"/>
              </a:spcBef>
              <a:spcAft>
                <a:spcPts val="0"/>
              </a:spcAft>
              <a:buClr>
                <a:schemeClr val="dk1"/>
              </a:buClr>
              <a:buSzPts val="1500"/>
              <a:buChar char="●"/>
            </a:pPr>
            <a:r>
              <a:rPr lang="en-US" sz="1500">
                <a:solidFill>
                  <a:schemeClr val="dk1"/>
                </a:solidFill>
              </a:rPr>
              <a:t>Identify which words always occur together with “fraudulent”. </a:t>
            </a:r>
            <a:endParaRPr sz="1500">
              <a:solidFill>
                <a:schemeClr val="dk1"/>
              </a:solidFill>
            </a:endParaRPr>
          </a:p>
          <a:p>
            <a:pPr indent="-323850" lvl="0" marL="457200" marR="76200" rtl="0" algn="l">
              <a:lnSpc>
                <a:spcPct val="150000"/>
              </a:lnSpc>
              <a:spcBef>
                <a:spcPts val="0"/>
              </a:spcBef>
              <a:spcAft>
                <a:spcPts val="0"/>
              </a:spcAft>
              <a:buClr>
                <a:schemeClr val="dk1"/>
              </a:buClr>
              <a:buSzPts val="1500"/>
              <a:buChar char="●"/>
            </a:pPr>
            <a:r>
              <a:rPr lang="en-US" sz="1500">
                <a:solidFill>
                  <a:schemeClr val="dk1"/>
                </a:solidFill>
              </a:rPr>
              <a:t>Choose the rule with the highest lift </a:t>
            </a:r>
            <a:endParaRPr sz="1500">
              <a:solidFill>
                <a:schemeClr val="dk1"/>
              </a:solidFill>
            </a:endParaRPr>
          </a:p>
          <a:p>
            <a:pPr indent="-323850" lvl="0" marL="457200" marR="76200" rtl="0" algn="l">
              <a:lnSpc>
                <a:spcPct val="150000"/>
              </a:lnSpc>
              <a:spcBef>
                <a:spcPts val="0"/>
              </a:spcBef>
              <a:spcAft>
                <a:spcPts val="0"/>
              </a:spcAft>
              <a:buClr>
                <a:schemeClr val="dk1"/>
              </a:buClr>
              <a:buSzPts val="1500"/>
              <a:buChar char="●"/>
            </a:pPr>
            <a:r>
              <a:rPr lang="en-US" sz="1500">
                <a:solidFill>
                  <a:schemeClr val="dk1"/>
                </a:solidFill>
              </a:rPr>
              <a:t>Classify the documents which include “nocompanylogo,noprofile,noquestions” as “fraudulent”</a:t>
            </a:r>
            <a:endParaRPr sz="1500">
              <a:solidFill>
                <a:schemeClr val="dk1"/>
              </a:solidFill>
            </a:endParaRPr>
          </a:p>
          <a:p>
            <a:pPr indent="0" lvl="0" marL="0" rtl="0" algn="l">
              <a:spcBef>
                <a:spcPts val="695"/>
              </a:spcBef>
              <a:spcAft>
                <a:spcPts val="0"/>
              </a:spcAft>
              <a:buNone/>
            </a:pPr>
            <a:r>
              <a:t/>
            </a:r>
            <a:endParaRPr sz="1500"/>
          </a:p>
        </p:txBody>
      </p:sp>
      <p:pic>
        <p:nvPicPr>
          <p:cNvPr id="337" name="Google Shape;337;g128715bbb73_3_17"/>
          <p:cNvPicPr preferRelativeResize="0"/>
          <p:nvPr/>
        </p:nvPicPr>
        <p:blipFill>
          <a:blip r:embed="rId11">
            <a:alphaModFix/>
          </a:blip>
          <a:stretch>
            <a:fillRect/>
          </a:stretch>
        </p:blipFill>
        <p:spPr>
          <a:xfrm>
            <a:off x="462725" y="3147152"/>
            <a:ext cx="7748849" cy="849700"/>
          </a:xfrm>
          <a:prstGeom prst="rect">
            <a:avLst/>
          </a:prstGeom>
          <a:noFill/>
          <a:ln>
            <a:noFill/>
          </a:ln>
        </p:spPr>
      </p:pic>
      <p:pic>
        <p:nvPicPr>
          <p:cNvPr id="338" name="Google Shape;338;g128715bbb73_3_17"/>
          <p:cNvPicPr preferRelativeResize="0"/>
          <p:nvPr/>
        </p:nvPicPr>
        <p:blipFill rotWithShape="1">
          <a:blip r:embed="rId12">
            <a:alphaModFix/>
          </a:blip>
          <a:srcRect b="0" l="0" r="0" t="0"/>
          <a:stretch/>
        </p:blipFill>
        <p:spPr>
          <a:xfrm>
            <a:off x="6542976" y="579800"/>
            <a:ext cx="1481550" cy="1458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128715bbb73_3_2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44" name="Google Shape;344;g128715bbb73_3_28"/>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345" name="Google Shape;345;g128715bbb73_3_28"/>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346" name="Google Shape;346;g128715bbb73_3_28"/>
          <p:cNvPicPr preferRelativeResize="0"/>
          <p:nvPr/>
        </p:nvPicPr>
        <p:blipFill rotWithShape="1">
          <a:blip r:embed="rId6">
            <a:alphaModFix/>
          </a:blip>
          <a:srcRect b="0" l="0" r="0" t="0"/>
          <a:stretch/>
        </p:blipFill>
        <p:spPr>
          <a:xfrm>
            <a:off x="145625" y="168476"/>
            <a:ext cx="8852772" cy="4806547"/>
          </a:xfrm>
          <a:prstGeom prst="rect">
            <a:avLst/>
          </a:prstGeom>
          <a:noFill/>
          <a:ln>
            <a:noFill/>
          </a:ln>
        </p:spPr>
      </p:pic>
      <p:pic>
        <p:nvPicPr>
          <p:cNvPr id="347" name="Google Shape;347;g128715bbb73_3_28"/>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348" name="Google Shape;348;g128715bbb73_3_28"/>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pic>
        <p:nvPicPr>
          <p:cNvPr id="349" name="Google Shape;349;g128715bbb73_3_28"/>
          <p:cNvPicPr preferRelativeResize="0"/>
          <p:nvPr/>
        </p:nvPicPr>
        <p:blipFill rotWithShape="1">
          <a:blip r:embed="rId9">
            <a:alphaModFix/>
          </a:blip>
          <a:srcRect b="0" l="0" r="0" t="0"/>
          <a:stretch/>
        </p:blipFill>
        <p:spPr>
          <a:xfrm>
            <a:off x="7161955" y="3406829"/>
            <a:ext cx="313311" cy="243686"/>
          </a:xfrm>
          <a:prstGeom prst="rect">
            <a:avLst/>
          </a:prstGeom>
          <a:noFill/>
          <a:ln>
            <a:noFill/>
          </a:ln>
        </p:spPr>
      </p:pic>
      <p:pic>
        <p:nvPicPr>
          <p:cNvPr id="350" name="Google Shape;350;g128715bbb73_3_28"/>
          <p:cNvPicPr preferRelativeResize="0"/>
          <p:nvPr/>
        </p:nvPicPr>
        <p:blipFill rotWithShape="1">
          <a:blip r:embed="rId10">
            <a:alphaModFix/>
          </a:blip>
          <a:srcRect b="0" l="0" r="0" t="0"/>
          <a:stretch/>
        </p:blipFill>
        <p:spPr>
          <a:xfrm>
            <a:off x="7226075" y="2244716"/>
            <a:ext cx="185070" cy="243686"/>
          </a:xfrm>
          <a:prstGeom prst="rect">
            <a:avLst/>
          </a:prstGeom>
          <a:noFill/>
          <a:ln>
            <a:noFill/>
          </a:ln>
        </p:spPr>
      </p:pic>
      <p:sp>
        <p:nvSpPr>
          <p:cNvPr id="351" name="Google Shape;351;g128715bbb73_3_28"/>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352" name="Google Shape;352;g128715bbb73_3_28"/>
          <p:cNvSpPr txBox="1"/>
          <p:nvPr/>
        </p:nvSpPr>
        <p:spPr>
          <a:xfrm>
            <a:off x="483850" y="924425"/>
            <a:ext cx="5288700" cy="1617600"/>
          </a:xfrm>
          <a:prstGeom prst="rect">
            <a:avLst/>
          </a:prstGeom>
          <a:noFill/>
          <a:ln>
            <a:noFill/>
          </a:ln>
        </p:spPr>
        <p:txBody>
          <a:bodyPr anchorCtr="0" anchor="t" bIns="91425" lIns="91425" spcFirstLastPara="1" rIns="91425" wrap="square" tIns="91425">
            <a:spAutoFit/>
          </a:bodyPr>
          <a:lstStyle/>
          <a:p>
            <a:pPr indent="0" lvl="0" marL="457200" marR="76200" rtl="0" algn="l">
              <a:lnSpc>
                <a:spcPct val="150000"/>
              </a:lnSpc>
              <a:spcBef>
                <a:spcPts val="0"/>
              </a:spcBef>
              <a:spcAft>
                <a:spcPts val="0"/>
              </a:spcAft>
              <a:buNone/>
            </a:pPr>
            <a:r>
              <a:rPr lang="en-US" sz="1500">
                <a:solidFill>
                  <a:schemeClr val="dk1"/>
                </a:solidFill>
              </a:rPr>
              <a:t>Classification Tree</a:t>
            </a:r>
            <a:endParaRPr sz="1500">
              <a:solidFill>
                <a:schemeClr val="dk1"/>
              </a:solidFill>
            </a:endParaRPr>
          </a:p>
          <a:p>
            <a:pPr indent="-323850" lvl="0" marL="457200" marR="76200" rtl="0" algn="l">
              <a:lnSpc>
                <a:spcPct val="150000"/>
              </a:lnSpc>
              <a:spcBef>
                <a:spcPts val="695"/>
              </a:spcBef>
              <a:spcAft>
                <a:spcPts val="0"/>
              </a:spcAft>
              <a:buClr>
                <a:schemeClr val="dk1"/>
              </a:buClr>
              <a:buSzPts val="1500"/>
              <a:buChar char="●"/>
            </a:pPr>
            <a:r>
              <a:rPr lang="en-US" sz="1500">
                <a:solidFill>
                  <a:schemeClr val="dk1"/>
                </a:solidFill>
              </a:rPr>
              <a:t>Words are regarded as predictors to classify a new document as “real” or “fake”</a:t>
            </a:r>
            <a:endParaRPr sz="1900">
              <a:solidFill>
                <a:schemeClr val="dk1"/>
              </a:solidFill>
            </a:endParaRPr>
          </a:p>
          <a:p>
            <a:pPr indent="0" lvl="0" marL="0" rtl="0" algn="l">
              <a:spcBef>
                <a:spcPts val="695"/>
              </a:spcBef>
              <a:spcAft>
                <a:spcPts val="0"/>
              </a:spcAft>
              <a:buNone/>
            </a:pPr>
            <a:r>
              <a:t/>
            </a:r>
            <a:endParaRPr/>
          </a:p>
        </p:txBody>
      </p:sp>
      <p:pic>
        <p:nvPicPr>
          <p:cNvPr id="353" name="Google Shape;353;g128715bbb73_3_28"/>
          <p:cNvPicPr preferRelativeResize="0"/>
          <p:nvPr/>
        </p:nvPicPr>
        <p:blipFill>
          <a:blip r:embed="rId11">
            <a:alphaModFix/>
          </a:blip>
          <a:stretch>
            <a:fillRect/>
          </a:stretch>
        </p:blipFill>
        <p:spPr>
          <a:xfrm>
            <a:off x="3319250" y="2006550"/>
            <a:ext cx="5288725" cy="2719525"/>
          </a:xfrm>
          <a:prstGeom prst="rect">
            <a:avLst/>
          </a:prstGeom>
          <a:noFill/>
          <a:ln>
            <a:noFill/>
          </a:ln>
        </p:spPr>
      </p:pic>
      <p:pic>
        <p:nvPicPr>
          <p:cNvPr id="354" name="Google Shape;354;g128715bbb73_3_28"/>
          <p:cNvPicPr preferRelativeResize="0"/>
          <p:nvPr/>
        </p:nvPicPr>
        <p:blipFill rotWithShape="1">
          <a:blip r:embed="rId12">
            <a:alphaModFix/>
          </a:blip>
          <a:srcRect b="0" l="0" r="0" t="0"/>
          <a:stretch/>
        </p:blipFill>
        <p:spPr>
          <a:xfrm>
            <a:off x="1006923" y="2542022"/>
            <a:ext cx="1843975" cy="14699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1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60" name="Google Shape;360;p12"/>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361" name="Google Shape;361;p12"/>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362" name="Google Shape;362;p12"/>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pic>
        <p:nvPicPr>
          <p:cNvPr id="363" name="Google Shape;363;p12"/>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364" name="Google Shape;364;p12"/>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sp>
        <p:nvSpPr>
          <p:cNvPr id="365" name="Google Shape;365;p12"/>
          <p:cNvSpPr txBox="1"/>
          <p:nvPr/>
        </p:nvSpPr>
        <p:spPr>
          <a:xfrm>
            <a:off x="2806400" y="514138"/>
            <a:ext cx="3210300" cy="6465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Performance Mea</a:t>
            </a:r>
            <a:r>
              <a:rPr lang="en-US" sz="1720">
                <a:solidFill>
                  <a:srgbClr val="354DE6"/>
                </a:solidFill>
                <a:latin typeface="Abril Fatface"/>
                <a:ea typeface="Abril Fatface"/>
                <a:cs typeface="Abril Fatface"/>
                <a:sym typeface="Abril Fatface"/>
              </a:rPr>
              <a:t>sures of Models</a:t>
            </a:r>
            <a:endParaRPr b="0" i="0" sz="1720" u="none" cap="none" strike="noStrike">
              <a:solidFill>
                <a:srgbClr val="354DE6"/>
              </a:solidFill>
              <a:latin typeface="Abril Fatface"/>
              <a:ea typeface="Abril Fatface"/>
              <a:cs typeface="Abril Fatface"/>
              <a:sym typeface="Abril Fatface"/>
            </a:endParaRPr>
          </a:p>
        </p:txBody>
      </p:sp>
      <p:graphicFrame>
        <p:nvGraphicFramePr>
          <p:cNvPr id="366" name="Google Shape;366;p12"/>
          <p:cNvGraphicFramePr/>
          <p:nvPr/>
        </p:nvGraphicFramePr>
        <p:xfrm>
          <a:off x="1723913" y="1483225"/>
          <a:ext cx="3000000" cy="3000000"/>
        </p:xfrm>
        <a:graphic>
          <a:graphicData uri="http://schemas.openxmlformats.org/drawingml/2006/table">
            <a:tbl>
              <a:tblPr>
                <a:noFill/>
                <a:tableStyleId>{32AB31C5-7B22-4006-B8ED-885366E8C399}</a:tableStyleId>
              </a:tblPr>
              <a:tblGrid>
                <a:gridCol w="1803100"/>
                <a:gridCol w="1156700"/>
                <a:gridCol w="1267275"/>
                <a:gridCol w="1148200"/>
              </a:tblGrid>
              <a:tr h="426875">
                <a:tc>
                  <a:txBody>
                    <a:bodyPr/>
                    <a:lstStyle/>
                    <a:p>
                      <a:pPr indent="0" lvl="0" marL="0" rtl="0" algn="l">
                        <a:lnSpc>
                          <a:spcPct val="150000"/>
                        </a:lnSpc>
                        <a:spcBef>
                          <a:spcPts val="0"/>
                        </a:spcBef>
                        <a:spcAft>
                          <a:spcPts val="0"/>
                        </a:spcAft>
                        <a:buNone/>
                      </a:pPr>
                      <a:r>
                        <a:rPr b="1" lang="en-US" sz="1300">
                          <a:solidFill>
                            <a:srgbClr val="434343"/>
                          </a:solidFill>
                        </a:rPr>
                        <a:t>Naive Bayes</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0.8400</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0.8539</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0.8393</a:t>
                      </a:r>
                      <a:endParaRPr>
                        <a:solidFill>
                          <a:srgbClr val="434343"/>
                        </a:solidFill>
                      </a:endParaRPr>
                    </a:p>
                  </a:txBody>
                  <a:tcPr marT="63500" marB="63500" marR="63500" marL="63500"/>
                </a:tc>
              </a:tr>
              <a:tr h="426875">
                <a:tc>
                  <a:txBody>
                    <a:bodyPr/>
                    <a:lstStyle/>
                    <a:p>
                      <a:pPr indent="0" lvl="0" marL="0" rtl="0" algn="l">
                        <a:lnSpc>
                          <a:spcPct val="150000"/>
                        </a:lnSpc>
                        <a:spcBef>
                          <a:spcPts val="0"/>
                        </a:spcBef>
                        <a:spcAft>
                          <a:spcPts val="0"/>
                        </a:spcAft>
                        <a:buNone/>
                      </a:pPr>
                      <a:r>
                        <a:rPr b="1" lang="en-US" sz="1300">
                          <a:solidFill>
                            <a:srgbClr val="434343"/>
                          </a:solidFill>
                        </a:rPr>
                        <a:t>Random Forest</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0.9801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0.5936</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1</a:t>
                      </a:r>
                      <a:endParaRPr>
                        <a:solidFill>
                          <a:srgbClr val="434343"/>
                        </a:solidFill>
                      </a:endParaRPr>
                    </a:p>
                  </a:txBody>
                  <a:tcPr marT="63500" marB="63500" marR="63500" marL="63500"/>
                </a:tc>
              </a:tr>
              <a:tr h="426875">
                <a:tc>
                  <a:txBody>
                    <a:bodyPr/>
                    <a:lstStyle/>
                    <a:p>
                      <a:pPr indent="0" lvl="0" marL="0" rtl="0" algn="l">
                        <a:lnSpc>
                          <a:spcPct val="150000"/>
                        </a:lnSpc>
                        <a:spcBef>
                          <a:spcPts val="0"/>
                        </a:spcBef>
                        <a:spcAft>
                          <a:spcPts val="0"/>
                        </a:spcAft>
                        <a:buNone/>
                      </a:pPr>
                      <a:r>
                        <a:rPr b="1" lang="en-US" sz="1300">
                          <a:solidFill>
                            <a:srgbClr val="434343"/>
                          </a:solidFill>
                        </a:rPr>
                        <a:t>Association Rule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0.9125</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0.5799</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0.9297</a:t>
                      </a:r>
                      <a:endParaRPr>
                        <a:solidFill>
                          <a:srgbClr val="434343"/>
                        </a:solidFill>
                      </a:endParaRPr>
                    </a:p>
                  </a:txBody>
                  <a:tcPr marT="63500" marB="63500" marR="63500" marL="63500"/>
                </a:tc>
              </a:tr>
              <a:tr h="733500">
                <a:tc>
                  <a:txBody>
                    <a:bodyPr/>
                    <a:lstStyle/>
                    <a:p>
                      <a:pPr indent="0" lvl="0" marL="0" rtl="0" algn="l">
                        <a:lnSpc>
                          <a:spcPct val="150000"/>
                        </a:lnSpc>
                        <a:spcBef>
                          <a:spcPts val="0"/>
                        </a:spcBef>
                        <a:spcAft>
                          <a:spcPts val="0"/>
                        </a:spcAft>
                        <a:buNone/>
                      </a:pPr>
                      <a:r>
                        <a:rPr b="1" lang="en-US" sz="1300">
                          <a:solidFill>
                            <a:srgbClr val="434343"/>
                          </a:solidFill>
                        </a:rPr>
                        <a:t>KNN</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0.9671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0.7626</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0.9777</a:t>
                      </a:r>
                      <a:endParaRPr>
                        <a:solidFill>
                          <a:srgbClr val="434343"/>
                        </a:solidFill>
                      </a:endParaRPr>
                    </a:p>
                    <a:p>
                      <a:pPr indent="0" lvl="0" marL="0" rtl="0" algn="l">
                        <a:lnSpc>
                          <a:spcPct val="150000"/>
                        </a:lnSpc>
                        <a:spcBef>
                          <a:spcPts val="0"/>
                        </a:spcBef>
                        <a:spcAft>
                          <a:spcPts val="0"/>
                        </a:spcAft>
                        <a:buNone/>
                      </a:pPr>
                      <a:r>
                        <a:t/>
                      </a:r>
                      <a:endParaRPr>
                        <a:solidFill>
                          <a:srgbClr val="434343"/>
                        </a:solidFill>
                      </a:endParaRPr>
                    </a:p>
                  </a:txBody>
                  <a:tcPr marT="63500" marB="63500" marR="63500" marL="63500"/>
                </a:tc>
              </a:tr>
              <a:tr h="426875">
                <a:tc>
                  <a:txBody>
                    <a:bodyPr/>
                    <a:lstStyle/>
                    <a:p>
                      <a:pPr indent="0" lvl="0" marL="0" rtl="0" algn="l">
                        <a:lnSpc>
                          <a:spcPct val="150000"/>
                        </a:lnSpc>
                        <a:spcBef>
                          <a:spcPts val="0"/>
                        </a:spcBef>
                        <a:spcAft>
                          <a:spcPts val="0"/>
                        </a:spcAft>
                        <a:buNone/>
                      </a:pPr>
                      <a:r>
                        <a:rPr b="1" lang="en-US" sz="1300">
                          <a:solidFill>
                            <a:srgbClr val="434343"/>
                          </a:solidFill>
                        </a:rPr>
                        <a:t>Classification Tree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0.9687</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0.5571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0.9899</a:t>
                      </a:r>
                      <a:endParaRPr>
                        <a:solidFill>
                          <a:srgbClr val="434343"/>
                        </a:solidFill>
                      </a:endParaRPr>
                    </a:p>
                  </a:txBody>
                  <a:tcPr marT="63500" marB="63500" marR="63500" marL="63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72" name="Google Shape;372;p11"/>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373" name="Google Shape;373;p11"/>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374" name="Google Shape;374;p11"/>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375" name="Google Shape;375;p11"/>
          <p:cNvSpPr txBox="1"/>
          <p:nvPr/>
        </p:nvSpPr>
        <p:spPr>
          <a:xfrm>
            <a:off x="2806400" y="514138"/>
            <a:ext cx="3210300" cy="6465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Performance Mea</a:t>
            </a:r>
            <a:r>
              <a:rPr lang="en-US" sz="1720">
                <a:solidFill>
                  <a:srgbClr val="354DE6"/>
                </a:solidFill>
                <a:latin typeface="Abril Fatface"/>
                <a:ea typeface="Abril Fatface"/>
                <a:cs typeface="Abril Fatface"/>
                <a:sym typeface="Abril Fatface"/>
              </a:rPr>
              <a:t>sures of Models</a:t>
            </a:r>
            <a:endParaRPr b="0" i="0" sz="1720" u="none" cap="none" strike="noStrike">
              <a:solidFill>
                <a:srgbClr val="354DE6"/>
              </a:solidFill>
              <a:latin typeface="Abril Fatface"/>
              <a:ea typeface="Abril Fatface"/>
              <a:cs typeface="Abril Fatface"/>
              <a:sym typeface="Abril Fatface"/>
            </a:endParaRPr>
          </a:p>
        </p:txBody>
      </p:sp>
      <p:pic>
        <p:nvPicPr>
          <p:cNvPr id="376" name="Google Shape;376;p11"/>
          <p:cNvPicPr preferRelativeResize="0"/>
          <p:nvPr/>
        </p:nvPicPr>
        <p:blipFill rotWithShape="1">
          <a:blip r:embed="rId7">
            <a:alphaModFix/>
          </a:blip>
          <a:srcRect b="0" l="0" r="0" t="0"/>
          <a:stretch/>
        </p:blipFill>
        <p:spPr>
          <a:xfrm>
            <a:off x="3423140" y="1709989"/>
            <a:ext cx="2268709" cy="2571750"/>
          </a:xfrm>
          <a:prstGeom prst="rect">
            <a:avLst/>
          </a:prstGeom>
          <a:noFill/>
          <a:ln>
            <a:noFill/>
          </a:ln>
        </p:spPr>
      </p:pic>
      <p:sp>
        <p:nvSpPr>
          <p:cNvPr id="377" name="Google Shape;377;p11"/>
          <p:cNvSpPr txBox="1"/>
          <p:nvPr/>
        </p:nvSpPr>
        <p:spPr>
          <a:xfrm>
            <a:off x="6000501" y="2354095"/>
            <a:ext cx="1226793" cy="317182"/>
          </a:xfrm>
          <a:prstGeom prst="rect">
            <a:avLst/>
          </a:prstGeom>
          <a:noFill/>
          <a:ln>
            <a:noFill/>
          </a:ln>
        </p:spPr>
        <p:txBody>
          <a:bodyPr anchorCtr="0" anchor="ctr" bIns="45700" lIns="91425" spcFirstLastPara="1" rIns="91425" wrap="square" tIns="45700">
            <a:noAutofit/>
          </a:bodyPr>
          <a:lstStyle/>
          <a:p>
            <a:pPr indent="0" lvl="0" marL="0" marR="0" rtl="0" algn="l">
              <a:lnSpc>
                <a:spcPct val="157000"/>
              </a:lnSpc>
              <a:spcBef>
                <a:spcPts val="0"/>
              </a:spcBef>
              <a:spcAft>
                <a:spcPts val="0"/>
              </a:spcAft>
              <a:buNone/>
            </a:pPr>
            <a:r>
              <a:rPr b="0" i="0" lang="en-US" sz="1235" u="none" cap="none" strike="noStrike">
                <a:solidFill>
                  <a:srgbClr val="3D3D3D"/>
                </a:solidFill>
                <a:latin typeface="Arial"/>
                <a:ea typeface="Arial"/>
                <a:cs typeface="Arial"/>
                <a:sym typeface="Arial"/>
              </a:rPr>
              <a:t>2</a:t>
            </a:r>
            <a:endParaRPr b="0" i="0" sz="1235" u="none" cap="none" strike="noStrike">
              <a:solidFill>
                <a:srgbClr val="3D3D3D"/>
              </a:solidFill>
              <a:latin typeface="Arial"/>
              <a:ea typeface="Arial"/>
              <a:cs typeface="Arial"/>
              <a:sym typeface="Arial"/>
            </a:endParaRPr>
          </a:p>
        </p:txBody>
      </p:sp>
      <p:sp>
        <p:nvSpPr>
          <p:cNvPr id="378" name="Google Shape;378;p11"/>
          <p:cNvSpPr txBox="1"/>
          <p:nvPr/>
        </p:nvSpPr>
        <p:spPr>
          <a:xfrm>
            <a:off x="1794026" y="2354095"/>
            <a:ext cx="1226793" cy="317182"/>
          </a:xfrm>
          <a:prstGeom prst="rect">
            <a:avLst/>
          </a:prstGeom>
          <a:noFill/>
          <a:ln>
            <a:noFill/>
          </a:ln>
        </p:spPr>
        <p:txBody>
          <a:bodyPr anchorCtr="0" anchor="ctr" bIns="45700" lIns="91425" spcFirstLastPara="1" rIns="91425" wrap="square" tIns="45700">
            <a:noAutofit/>
          </a:bodyPr>
          <a:lstStyle/>
          <a:p>
            <a:pPr indent="0" lvl="0" marL="0" marR="0" rtl="0" algn="r">
              <a:lnSpc>
                <a:spcPct val="157000"/>
              </a:lnSpc>
              <a:spcBef>
                <a:spcPts val="0"/>
              </a:spcBef>
              <a:spcAft>
                <a:spcPts val="0"/>
              </a:spcAft>
              <a:buNone/>
            </a:pPr>
            <a:r>
              <a:rPr b="0" i="0" lang="en-US" sz="1235" u="none" cap="none" strike="noStrike">
                <a:solidFill>
                  <a:srgbClr val="3D3D3D"/>
                </a:solidFill>
                <a:latin typeface="Arial"/>
                <a:ea typeface="Arial"/>
                <a:cs typeface="Arial"/>
                <a:sym typeface="Arial"/>
              </a:rPr>
              <a:t>1</a:t>
            </a:r>
            <a:endParaRPr b="0" i="0" sz="1235" u="none" cap="none" strike="noStrike">
              <a:solidFill>
                <a:srgbClr val="3D3D3D"/>
              </a:solidFill>
              <a:latin typeface="Arial"/>
              <a:ea typeface="Arial"/>
              <a:cs typeface="Arial"/>
              <a:sym typeface="Arial"/>
            </a:endParaRPr>
          </a:p>
        </p:txBody>
      </p:sp>
      <p:pic>
        <p:nvPicPr>
          <p:cNvPr id="379" name="Google Shape;379;p11"/>
          <p:cNvPicPr preferRelativeResize="0"/>
          <p:nvPr/>
        </p:nvPicPr>
        <p:blipFill rotWithShape="1">
          <a:blip r:embed="rId8">
            <a:alphaModFix/>
          </a:blip>
          <a:srcRect b="0" l="0" r="0" t="0"/>
          <a:stretch/>
        </p:blipFill>
        <p:spPr>
          <a:xfrm>
            <a:off x="3389417" y="2154633"/>
            <a:ext cx="646576" cy="646576"/>
          </a:xfrm>
          <a:prstGeom prst="rect">
            <a:avLst/>
          </a:prstGeom>
          <a:noFill/>
          <a:ln>
            <a:noFill/>
          </a:ln>
        </p:spPr>
      </p:pic>
      <p:pic>
        <p:nvPicPr>
          <p:cNvPr id="380" name="Google Shape;380;p11"/>
          <p:cNvPicPr preferRelativeResize="0"/>
          <p:nvPr/>
        </p:nvPicPr>
        <p:blipFill rotWithShape="1">
          <a:blip r:embed="rId9">
            <a:alphaModFix/>
          </a:blip>
          <a:srcRect b="0" l="0" r="0" t="0"/>
          <a:stretch/>
        </p:blipFill>
        <p:spPr>
          <a:xfrm>
            <a:off x="4642222" y="2924882"/>
            <a:ext cx="646576" cy="646576"/>
          </a:xfrm>
          <a:prstGeom prst="rect">
            <a:avLst/>
          </a:prstGeom>
          <a:noFill/>
          <a:ln>
            <a:noFill/>
          </a:ln>
        </p:spPr>
      </p:pic>
      <p:pic>
        <p:nvPicPr>
          <p:cNvPr id="381" name="Google Shape;381;p11"/>
          <p:cNvPicPr preferRelativeResize="0"/>
          <p:nvPr/>
        </p:nvPicPr>
        <p:blipFill rotWithShape="1">
          <a:blip r:embed="rId10">
            <a:alphaModFix/>
          </a:blip>
          <a:srcRect b="0" l="0" r="0" t="0"/>
          <a:stretch/>
        </p:blipFill>
        <p:spPr>
          <a:xfrm>
            <a:off x="3818143" y="2924882"/>
            <a:ext cx="646576" cy="646576"/>
          </a:xfrm>
          <a:prstGeom prst="rect">
            <a:avLst/>
          </a:prstGeom>
          <a:noFill/>
          <a:ln>
            <a:noFill/>
          </a:ln>
        </p:spPr>
      </p:pic>
      <p:pic>
        <p:nvPicPr>
          <p:cNvPr id="382" name="Google Shape;382;p11"/>
          <p:cNvPicPr preferRelativeResize="0"/>
          <p:nvPr/>
        </p:nvPicPr>
        <p:blipFill rotWithShape="1">
          <a:blip r:embed="rId11">
            <a:alphaModFix/>
          </a:blip>
          <a:srcRect b="0" l="0" r="0" t="0"/>
          <a:stretch/>
        </p:blipFill>
        <p:spPr>
          <a:xfrm>
            <a:off x="5085804" y="2154633"/>
            <a:ext cx="646576" cy="646576"/>
          </a:xfrm>
          <a:prstGeom prst="rect">
            <a:avLst/>
          </a:prstGeom>
          <a:noFill/>
          <a:ln>
            <a:noFill/>
          </a:ln>
        </p:spPr>
      </p:pic>
      <p:pic>
        <p:nvPicPr>
          <p:cNvPr id="383" name="Google Shape;383;p11"/>
          <p:cNvPicPr preferRelativeResize="0"/>
          <p:nvPr/>
        </p:nvPicPr>
        <p:blipFill rotWithShape="1">
          <a:blip r:embed="rId12">
            <a:alphaModFix/>
          </a:blip>
          <a:srcRect b="0" l="0" r="0" t="0"/>
          <a:stretch/>
        </p:blipFill>
        <p:spPr>
          <a:xfrm>
            <a:off x="4234214" y="1669540"/>
            <a:ext cx="646576" cy="646576"/>
          </a:xfrm>
          <a:prstGeom prst="rect">
            <a:avLst/>
          </a:prstGeom>
          <a:noFill/>
          <a:ln>
            <a:noFill/>
          </a:ln>
        </p:spPr>
      </p:pic>
      <p:pic>
        <p:nvPicPr>
          <p:cNvPr id="384" name="Google Shape;384;p11"/>
          <p:cNvPicPr preferRelativeResize="0"/>
          <p:nvPr/>
        </p:nvPicPr>
        <p:blipFill rotWithShape="1">
          <a:blip r:embed="rId13">
            <a:alphaModFix/>
          </a:blip>
          <a:srcRect b="0" l="0" r="0" t="0"/>
          <a:stretch/>
        </p:blipFill>
        <p:spPr>
          <a:xfrm>
            <a:off x="4234214" y="3681621"/>
            <a:ext cx="646576" cy="646576"/>
          </a:xfrm>
          <a:prstGeom prst="rect">
            <a:avLst/>
          </a:prstGeom>
          <a:noFill/>
          <a:ln>
            <a:noFill/>
          </a:ln>
        </p:spPr>
      </p:pic>
      <p:pic>
        <p:nvPicPr>
          <p:cNvPr id="385" name="Google Shape;385;p11"/>
          <p:cNvPicPr preferRelativeResize="0"/>
          <p:nvPr/>
        </p:nvPicPr>
        <p:blipFill rotWithShape="1">
          <a:blip r:embed="rId14">
            <a:alphaModFix/>
          </a:blip>
          <a:srcRect b="0" l="0" r="0" t="0"/>
          <a:stretch/>
        </p:blipFill>
        <p:spPr>
          <a:xfrm>
            <a:off x="4858934" y="3141594"/>
            <a:ext cx="213151" cy="213151"/>
          </a:xfrm>
          <a:prstGeom prst="rect">
            <a:avLst/>
          </a:prstGeom>
          <a:noFill/>
          <a:ln>
            <a:noFill/>
          </a:ln>
        </p:spPr>
      </p:pic>
      <p:pic>
        <p:nvPicPr>
          <p:cNvPr id="386" name="Google Shape;386;p11"/>
          <p:cNvPicPr preferRelativeResize="0"/>
          <p:nvPr/>
        </p:nvPicPr>
        <p:blipFill rotWithShape="1">
          <a:blip r:embed="rId15">
            <a:alphaModFix/>
          </a:blip>
          <a:srcRect b="0" l="0" r="0" t="0"/>
          <a:stretch/>
        </p:blipFill>
        <p:spPr>
          <a:xfrm>
            <a:off x="4450927" y="3898333"/>
            <a:ext cx="213151" cy="213151"/>
          </a:xfrm>
          <a:prstGeom prst="rect">
            <a:avLst/>
          </a:prstGeom>
          <a:noFill/>
          <a:ln>
            <a:noFill/>
          </a:ln>
        </p:spPr>
      </p:pic>
      <p:pic>
        <p:nvPicPr>
          <p:cNvPr id="387" name="Google Shape;387;p11"/>
          <p:cNvPicPr preferRelativeResize="0"/>
          <p:nvPr/>
        </p:nvPicPr>
        <p:blipFill rotWithShape="1">
          <a:blip r:embed="rId16">
            <a:alphaModFix/>
          </a:blip>
          <a:srcRect b="0" l="0" r="0" t="0"/>
          <a:stretch/>
        </p:blipFill>
        <p:spPr>
          <a:xfrm>
            <a:off x="4450927" y="1886252"/>
            <a:ext cx="213151" cy="213151"/>
          </a:xfrm>
          <a:prstGeom prst="rect">
            <a:avLst/>
          </a:prstGeom>
          <a:noFill/>
          <a:ln>
            <a:noFill/>
          </a:ln>
        </p:spPr>
      </p:pic>
      <p:pic>
        <p:nvPicPr>
          <p:cNvPr id="388" name="Google Shape;388;p11"/>
          <p:cNvPicPr preferRelativeResize="0"/>
          <p:nvPr/>
        </p:nvPicPr>
        <p:blipFill rotWithShape="1">
          <a:blip r:embed="rId17">
            <a:alphaModFix/>
          </a:blip>
          <a:srcRect b="0" l="0" r="0" t="0"/>
          <a:stretch/>
        </p:blipFill>
        <p:spPr>
          <a:xfrm>
            <a:off x="3606129" y="2371345"/>
            <a:ext cx="213151" cy="213151"/>
          </a:xfrm>
          <a:prstGeom prst="rect">
            <a:avLst/>
          </a:prstGeom>
          <a:noFill/>
          <a:ln>
            <a:noFill/>
          </a:ln>
        </p:spPr>
      </p:pic>
      <p:pic>
        <p:nvPicPr>
          <p:cNvPr id="389" name="Google Shape;389;p11"/>
          <p:cNvPicPr preferRelativeResize="0"/>
          <p:nvPr/>
        </p:nvPicPr>
        <p:blipFill rotWithShape="1">
          <a:blip r:embed="rId18">
            <a:alphaModFix/>
          </a:blip>
          <a:srcRect b="0" l="0" r="0" t="0"/>
          <a:stretch/>
        </p:blipFill>
        <p:spPr>
          <a:xfrm>
            <a:off x="4034855" y="3141594"/>
            <a:ext cx="213151" cy="213151"/>
          </a:xfrm>
          <a:prstGeom prst="rect">
            <a:avLst/>
          </a:prstGeom>
          <a:noFill/>
          <a:ln>
            <a:noFill/>
          </a:ln>
        </p:spPr>
      </p:pic>
      <p:pic>
        <p:nvPicPr>
          <p:cNvPr id="390" name="Google Shape;390;p11"/>
          <p:cNvPicPr preferRelativeResize="0"/>
          <p:nvPr/>
        </p:nvPicPr>
        <p:blipFill rotWithShape="1">
          <a:blip r:embed="rId19">
            <a:alphaModFix/>
          </a:blip>
          <a:srcRect b="0" l="0" r="0" t="0"/>
          <a:stretch/>
        </p:blipFill>
        <p:spPr>
          <a:xfrm>
            <a:off x="5302516" y="2371345"/>
            <a:ext cx="213151" cy="213151"/>
          </a:xfrm>
          <a:prstGeom prst="rect">
            <a:avLst/>
          </a:prstGeom>
          <a:noFill/>
          <a:ln>
            <a:noFill/>
          </a:ln>
        </p:spPr>
      </p:pic>
      <p:pic>
        <p:nvPicPr>
          <p:cNvPr id="391" name="Google Shape;391;p11"/>
          <p:cNvPicPr preferRelativeResize="0"/>
          <p:nvPr/>
        </p:nvPicPr>
        <p:blipFill>
          <a:blip r:embed="rId20">
            <a:alphaModFix/>
          </a:blip>
          <a:stretch>
            <a:fillRect/>
          </a:stretch>
        </p:blipFill>
        <p:spPr>
          <a:xfrm>
            <a:off x="557478" y="1071011"/>
            <a:ext cx="5667025" cy="3501375"/>
          </a:xfrm>
          <a:prstGeom prst="rect">
            <a:avLst/>
          </a:prstGeom>
          <a:noFill/>
          <a:ln>
            <a:noFill/>
          </a:ln>
        </p:spPr>
      </p:pic>
      <p:sp>
        <p:nvSpPr>
          <p:cNvPr id="392" name="Google Shape;392;p11"/>
          <p:cNvSpPr txBox="1"/>
          <p:nvPr/>
        </p:nvSpPr>
        <p:spPr>
          <a:xfrm>
            <a:off x="5683025" y="1393600"/>
            <a:ext cx="2582400" cy="3317700"/>
          </a:xfrm>
          <a:prstGeom prst="rect">
            <a:avLst/>
          </a:prstGeom>
          <a:noFill/>
          <a:ln>
            <a:noFill/>
          </a:ln>
        </p:spPr>
        <p:txBody>
          <a:bodyPr anchorCtr="0" anchor="t" bIns="91425" lIns="91425" spcFirstLastPara="1" rIns="91425" wrap="square" tIns="91425">
            <a:spAutoFit/>
          </a:bodyPr>
          <a:lstStyle/>
          <a:p>
            <a:pPr indent="0" lvl="0" marL="225425" marR="76200" rtl="0" algn="l">
              <a:lnSpc>
                <a:spcPct val="150000"/>
              </a:lnSpc>
              <a:spcBef>
                <a:spcPts val="0"/>
              </a:spcBef>
              <a:spcAft>
                <a:spcPts val="0"/>
              </a:spcAft>
              <a:buNone/>
            </a:pPr>
            <a:r>
              <a:rPr lang="en-US" sz="1200">
                <a:solidFill>
                  <a:srgbClr val="00FF00"/>
                </a:solidFill>
              </a:rPr>
              <a:t>Green line: Naive Bayes   </a:t>
            </a:r>
            <a:endParaRPr sz="1200">
              <a:solidFill>
                <a:srgbClr val="00FF00"/>
              </a:solidFill>
            </a:endParaRPr>
          </a:p>
          <a:p>
            <a:pPr indent="0" lvl="0" marL="225425" marR="76200" rtl="0" algn="l">
              <a:lnSpc>
                <a:spcPct val="150000"/>
              </a:lnSpc>
              <a:spcBef>
                <a:spcPts val="2425"/>
              </a:spcBef>
              <a:spcAft>
                <a:spcPts val="0"/>
              </a:spcAft>
              <a:buNone/>
            </a:pPr>
            <a:r>
              <a:rPr lang="en-US" sz="1200">
                <a:solidFill>
                  <a:srgbClr val="FF0000"/>
                </a:solidFill>
              </a:rPr>
              <a:t>Red line: KNN   </a:t>
            </a:r>
            <a:endParaRPr sz="1200">
              <a:solidFill>
                <a:srgbClr val="FF0000"/>
              </a:solidFill>
            </a:endParaRPr>
          </a:p>
          <a:p>
            <a:pPr indent="0" lvl="0" marL="225425" marR="76200" rtl="0" algn="l">
              <a:lnSpc>
                <a:spcPct val="150000"/>
              </a:lnSpc>
              <a:spcBef>
                <a:spcPts val="2425"/>
              </a:spcBef>
              <a:spcAft>
                <a:spcPts val="0"/>
              </a:spcAft>
              <a:buNone/>
            </a:pPr>
            <a:r>
              <a:rPr lang="en-US" sz="1200">
                <a:solidFill>
                  <a:srgbClr val="0000FF"/>
                </a:solidFill>
              </a:rPr>
              <a:t>Blue line: Classification Tree</a:t>
            </a:r>
            <a:endParaRPr sz="1200">
              <a:solidFill>
                <a:srgbClr val="00FF00"/>
              </a:solidFill>
            </a:endParaRPr>
          </a:p>
          <a:p>
            <a:pPr indent="0" lvl="0" marL="225425" marR="76200" rtl="0" algn="l">
              <a:lnSpc>
                <a:spcPct val="150000"/>
              </a:lnSpc>
              <a:spcBef>
                <a:spcPts val="2425"/>
              </a:spcBef>
              <a:spcAft>
                <a:spcPts val="0"/>
              </a:spcAft>
              <a:buNone/>
            </a:pPr>
            <a:r>
              <a:rPr lang="en-US" sz="1200">
                <a:solidFill>
                  <a:schemeClr val="dk1"/>
                </a:solidFill>
              </a:rPr>
              <a:t>Black line: Random Forest   </a:t>
            </a:r>
            <a:endParaRPr sz="1200">
              <a:solidFill>
                <a:schemeClr val="dk1"/>
              </a:solidFill>
            </a:endParaRPr>
          </a:p>
          <a:p>
            <a:pPr indent="0" lvl="0" marL="225425" marR="76200" rtl="0" algn="l">
              <a:lnSpc>
                <a:spcPct val="150000"/>
              </a:lnSpc>
              <a:spcBef>
                <a:spcPts val="2425"/>
              </a:spcBef>
              <a:spcAft>
                <a:spcPts val="0"/>
              </a:spcAft>
              <a:buClr>
                <a:schemeClr val="dk1"/>
              </a:buClr>
              <a:buSzPts val="1100"/>
              <a:buFont typeface="Arial"/>
              <a:buNone/>
            </a:pPr>
            <a:r>
              <a:t/>
            </a:r>
            <a:endParaRPr sz="1100">
              <a:solidFill>
                <a:schemeClr val="dk1"/>
              </a:solidFill>
            </a:endParaRPr>
          </a:p>
          <a:p>
            <a:pPr indent="0" lvl="0" marL="0" rtl="0" algn="l">
              <a:spcBef>
                <a:spcPts val="2425"/>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id="34" name="Google Shape;34;p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5" name="Google Shape;35;p2"/>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36" name="Google Shape;36;p2"/>
          <p:cNvPicPr preferRelativeResize="0"/>
          <p:nvPr/>
        </p:nvPicPr>
        <p:blipFill rotWithShape="1">
          <a:blip r:embed="rId5">
            <a:alphaModFix/>
          </a:blip>
          <a:srcRect b="0" l="0" r="0" t="0"/>
          <a:stretch/>
        </p:blipFill>
        <p:spPr>
          <a:xfrm rot="-7200001">
            <a:off x="7614672" y="4370972"/>
            <a:ext cx="2198436" cy="2292008"/>
          </a:xfrm>
          <a:prstGeom prst="rect">
            <a:avLst/>
          </a:prstGeom>
          <a:noFill/>
          <a:ln>
            <a:noFill/>
          </a:ln>
        </p:spPr>
      </p:pic>
      <p:pic>
        <p:nvPicPr>
          <p:cNvPr id="37" name="Google Shape;37;p2"/>
          <p:cNvPicPr preferRelativeResize="0"/>
          <p:nvPr/>
        </p:nvPicPr>
        <p:blipFill rotWithShape="1">
          <a:blip r:embed="rId6">
            <a:alphaModFix/>
          </a:blip>
          <a:srcRect b="0" l="0" r="0" t="0"/>
          <a:stretch/>
        </p:blipFill>
        <p:spPr>
          <a:xfrm>
            <a:off x="-489164" y="-334889"/>
            <a:ext cx="2445748" cy="2445748"/>
          </a:xfrm>
          <a:prstGeom prst="rect">
            <a:avLst/>
          </a:prstGeom>
          <a:noFill/>
          <a:ln>
            <a:noFill/>
          </a:ln>
        </p:spPr>
      </p:pic>
      <p:pic>
        <p:nvPicPr>
          <p:cNvPr id="38" name="Google Shape;38;p2"/>
          <p:cNvPicPr preferRelativeResize="0"/>
          <p:nvPr/>
        </p:nvPicPr>
        <p:blipFill rotWithShape="1">
          <a:blip r:embed="rId7">
            <a:alphaModFix/>
          </a:blip>
          <a:srcRect b="0" l="0" r="0" t="0"/>
          <a:stretch/>
        </p:blipFill>
        <p:spPr>
          <a:xfrm>
            <a:off x="-1192292" y="1840630"/>
            <a:ext cx="2062297" cy="2062297"/>
          </a:xfrm>
          <a:prstGeom prst="rect">
            <a:avLst/>
          </a:prstGeom>
          <a:noFill/>
          <a:ln>
            <a:noFill/>
          </a:ln>
        </p:spPr>
      </p:pic>
      <p:pic>
        <p:nvPicPr>
          <p:cNvPr id="39" name="Google Shape;39;p2"/>
          <p:cNvPicPr preferRelativeResize="0"/>
          <p:nvPr/>
        </p:nvPicPr>
        <p:blipFill rotWithShape="1">
          <a:blip r:embed="rId8">
            <a:alphaModFix/>
          </a:blip>
          <a:srcRect b="0" l="0" r="0" t="0"/>
          <a:stretch/>
        </p:blipFill>
        <p:spPr>
          <a:xfrm>
            <a:off x="-84688" y="1718302"/>
            <a:ext cx="2962086" cy="2962086"/>
          </a:xfrm>
          <a:prstGeom prst="rect">
            <a:avLst/>
          </a:prstGeom>
          <a:noFill/>
          <a:ln>
            <a:noFill/>
          </a:ln>
        </p:spPr>
      </p:pic>
      <p:pic>
        <p:nvPicPr>
          <p:cNvPr id="40" name="Google Shape;40;p2"/>
          <p:cNvPicPr preferRelativeResize="0"/>
          <p:nvPr/>
        </p:nvPicPr>
        <p:blipFill rotWithShape="1">
          <a:blip r:embed="rId9">
            <a:alphaModFix/>
          </a:blip>
          <a:srcRect b="0" l="0" r="0" t="0"/>
          <a:stretch/>
        </p:blipFill>
        <p:spPr>
          <a:xfrm>
            <a:off x="1371642" y="433073"/>
            <a:ext cx="1621008" cy="1621008"/>
          </a:xfrm>
          <a:prstGeom prst="rect">
            <a:avLst/>
          </a:prstGeom>
          <a:noFill/>
          <a:ln>
            <a:noFill/>
          </a:ln>
        </p:spPr>
      </p:pic>
      <p:sp>
        <p:nvSpPr>
          <p:cNvPr id="41" name="Google Shape;41;p2"/>
          <p:cNvSpPr txBox="1"/>
          <p:nvPr/>
        </p:nvSpPr>
        <p:spPr>
          <a:xfrm>
            <a:off x="1576300" y="922850"/>
            <a:ext cx="1211700" cy="524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2040">
                <a:solidFill>
                  <a:srgbClr val="FFFFFF"/>
                </a:solidFill>
              </a:rPr>
              <a:t>Agenda</a:t>
            </a:r>
            <a:endParaRPr b="0" i="0" sz="2040" u="none" cap="none" strike="noStrike">
              <a:solidFill>
                <a:srgbClr val="FFFFFF"/>
              </a:solidFill>
              <a:latin typeface="Arial"/>
              <a:ea typeface="Arial"/>
              <a:cs typeface="Arial"/>
              <a:sym typeface="Arial"/>
            </a:endParaRPr>
          </a:p>
        </p:txBody>
      </p:sp>
      <p:pic>
        <p:nvPicPr>
          <p:cNvPr id="42" name="Google Shape;42;p2"/>
          <p:cNvPicPr preferRelativeResize="0"/>
          <p:nvPr/>
        </p:nvPicPr>
        <p:blipFill rotWithShape="1">
          <a:blip r:embed="rId10">
            <a:alphaModFix/>
          </a:blip>
          <a:srcRect b="0" l="0" r="0" t="0"/>
          <a:stretch/>
        </p:blipFill>
        <p:spPr>
          <a:xfrm>
            <a:off x="3467891" y="1386987"/>
            <a:ext cx="2466342" cy="1195384"/>
          </a:xfrm>
          <a:prstGeom prst="rect">
            <a:avLst/>
          </a:prstGeom>
          <a:noFill/>
          <a:ln>
            <a:noFill/>
          </a:ln>
        </p:spPr>
      </p:pic>
      <p:sp>
        <p:nvSpPr>
          <p:cNvPr id="43" name="Google Shape;43;p2"/>
          <p:cNvSpPr txBox="1"/>
          <p:nvPr/>
        </p:nvSpPr>
        <p:spPr>
          <a:xfrm>
            <a:off x="3869690" y="1584960"/>
            <a:ext cx="1804670" cy="814070"/>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465" u="none" cap="none" strike="noStrike">
                <a:solidFill>
                  <a:srgbClr val="FFFFFF"/>
                </a:solidFill>
                <a:latin typeface="Arial"/>
                <a:ea typeface="Arial"/>
                <a:cs typeface="Arial"/>
                <a:sym typeface="Arial"/>
              </a:rPr>
              <a:t>Introduction &amp; Background</a:t>
            </a:r>
            <a:endParaRPr b="0" i="0" sz="1465" u="none" cap="none" strike="noStrike">
              <a:solidFill>
                <a:srgbClr val="FFFFFF"/>
              </a:solidFill>
              <a:latin typeface="Arial"/>
              <a:ea typeface="Arial"/>
              <a:cs typeface="Arial"/>
              <a:sym typeface="Arial"/>
            </a:endParaRPr>
          </a:p>
        </p:txBody>
      </p:sp>
      <p:pic>
        <p:nvPicPr>
          <p:cNvPr id="44" name="Google Shape;44;p2"/>
          <p:cNvPicPr preferRelativeResize="0"/>
          <p:nvPr/>
        </p:nvPicPr>
        <p:blipFill rotWithShape="1">
          <a:blip r:embed="rId11">
            <a:alphaModFix/>
          </a:blip>
          <a:srcRect b="0" l="0" r="0" t="0"/>
          <a:stretch/>
        </p:blipFill>
        <p:spPr>
          <a:xfrm>
            <a:off x="3320930" y="1266598"/>
            <a:ext cx="524427" cy="524427"/>
          </a:xfrm>
          <a:prstGeom prst="rect">
            <a:avLst/>
          </a:prstGeom>
          <a:noFill/>
          <a:ln>
            <a:noFill/>
          </a:ln>
        </p:spPr>
      </p:pic>
      <p:sp>
        <p:nvSpPr>
          <p:cNvPr id="45" name="Google Shape;45;p2"/>
          <p:cNvSpPr txBox="1"/>
          <p:nvPr/>
        </p:nvSpPr>
        <p:spPr>
          <a:xfrm>
            <a:off x="3465773" y="1447247"/>
            <a:ext cx="213400" cy="188438"/>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100" u="none" cap="none" strike="noStrike">
                <a:solidFill>
                  <a:srgbClr val="354DE6"/>
                </a:solidFill>
                <a:latin typeface="Abril Fatface"/>
                <a:ea typeface="Abril Fatface"/>
                <a:cs typeface="Abril Fatface"/>
                <a:sym typeface="Abril Fatface"/>
              </a:rPr>
              <a:t>01</a:t>
            </a:r>
            <a:endParaRPr b="0" i="0" sz="1100" u="none" cap="none" strike="noStrike">
              <a:solidFill>
                <a:srgbClr val="354DE6"/>
              </a:solidFill>
              <a:latin typeface="Abril Fatface"/>
              <a:ea typeface="Abril Fatface"/>
              <a:cs typeface="Abril Fatface"/>
              <a:sym typeface="Abril Fatface"/>
            </a:endParaRPr>
          </a:p>
        </p:txBody>
      </p:sp>
      <p:pic>
        <p:nvPicPr>
          <p:cNvPr id="46" name="Google Shape;46;p2"/>
          <p:cNvPicPr preferRelativeResize="0"/>
          <p:nvPr/>
        </p:nvPicPr>
        <p:blipFill rotWithShape="1">
          <a:blip r:embed="rId12">
            <a:alphaModFix/>
          </a:blip>
          <a:srcRect b="0" l="0" r="0" t="0"/>
          <a:stretch/>
        </p:blipFill>
        <p:spPr>
          <a:xfrm>
            <a:off x="6012122" y="1386987"/>
            <a:ext cx="2466342" cy="1195384"/>
          </a:xfrm>
          <a:prstGeom prst="rect">
            <a:avLst/>
          </a:prstGeom>
          <a:noFill/>
          <a:ln>
            <a:noFill/>
          </a:ln>
        </p:spPr>
      </p:pic>
      <p:sp>
        <p:nvSpPr>
          <p:cNvPr id="47" name="Google Shape;47;p2"/>
          <p:cNvSpPr txBox="1"/>
          <p:nvPr/>
        </p:nvSpPr>
        <p:spPr>
          <a:xfrm>
            <a:off x="6414135" y="1584960"/>
            <a:ext cx="1836420" cy="880745"/>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465" u="none" cap="none" strike="noStrike">
                <a:solidFill>
                  <a:srgbClr val="FFFFFF"/>
                </a:solidFill>
                <a:latin typeface="Arial"/>
                <a:ea typeface="Arial"/>
                <a:cs typeface="Arial"/>
                <a:sym typeface="Arial"/>
              </a:rPr>
              <a:t>Data </a:t>
            </a:r>
            <a:r>
              <a:rPr lang="en-US" sz="1465">
                <a:solidFill>
                  <a:srgbClr val="FFFFFF"/>
                </a:solidFill>
              </a:rPr>
              <a:t>C</a:t>
            </a:r>
            <a:r>
              <a:rPr b="0" i="0" lang="en-US" sz="1465" u="none" cap="none" strike="noStrike">
                <a:solidFill>
                  <a:srgbClr val="FFFFFF"/>
                </a:solidFill>
                <a:latin typeface="Arial"/>
                <a:ea typeface="Arial"/>
                <a:cs typeface="Arial"/>
                <a:sym typeface="Arial"/>
              </a:rPr>
              <a:t>ollection &amp; </a:t>
            </a:r>
            <a:r>
              <a:rPr lang="en-US" sz="1465">
                <a:solidFill>
                  <a:srgbClr val="FFFFFF"/>
                </a:solidFill>
              </a:rPr>
              <a:t>Cleaning</a:t>
            </a:r>
            <a:endParaRPr b="0" i="0" sz="1465" u="none" cap="none" strike="noStrike">
              <a:solidFill>
                <a:srgbClr val="FFFFFF"/>
              </a:solidFill>
              <a:latin typeface="Arial"/>
              <a:ea typeface="Arial"/>
              <a:cs typeface="Arial"/>
              <a:sym typeface="Arial"/>
            </a:endParaRPr>
          </a:p>
        </p:txBody>
      </p:sp>
      <p:pic>
        <p:nvPicPr>
          <p:cNvPr id="48" name="Google Shape;48;p2"/>
          <p:cNvPicPr preferRelativeResize="0"/>
          <p:nvPr/>
        </p:nvPicPr>
        <p:blipFill rotWithShape="1">
          <a:blip r:embed="rId13">
            <a:alphaModFix/>
          </a:blip>
          <a:srcRect b="0" l="0" r="0" t="0"/>
          <a:stretch/>
        </p:blipFill>
        <p:spPr>
          <a:xfrm>
            <a:off x="5865161" y="1266598"/>
            <a:ext cx="524427" cy="524427"/>
          </a:xfrm>
          <a:prstGeom prst="rect">
            <a:avLst/>
          </a:prstGeom>
          <a:noFill/>
          <a:ln>
            <a:noFill/>
          </a:ln>
        </p:spPr>
      </p:pic>
      <p:sp>
        <p:nvSpPr>
          <p:cNvPr id="49" name="Google Shape;49;p2"/>
          <p:cNvSpPr txBox="1"/>
          <p:nvPr/>
        </p:nvSpPr>
        <p:spPr>
          <a:xfrm>
            <a:off x="6010004" y="1447247"/>
            <a:ext cx="213400" cy="188438"/>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100" u="none" cap="none" strike="noStrike">
                <a:solidFill>
                  <a:srgbClr val="354DE6"/>
                </a:solidFill>
                <a:latin typeface="Abril Fatface"/>
                <a:ea typeface="Abril Fatface"/>
                <a:cs typeface="Abril Fatface"/>
                <a:sym typeface="Abril Fatface"/>
              </a:rPr>
              <a:t>02</a:t>
            </a:r>
            <a:endParaRPr b="0" i="0" sz="1100" u="none" cap="none" strike="noStrike">
              <a:solidFill>
                <a:srgbClr val="354DE6"/>
              </a:solidFill>
              <a:latin typeface="Abril Fatface"/>
              <a:ea typeface="Abril Fatface"/>
              <a:cs typeface="Abril Fatface"/>
              <a:sym typeface="Abril Fatface"/>
            </a:endParaRPr>
          </a:p>
        </p:txBody>
      </p:sp>
      <p:pic>
        <p:nvPicPr>
          <p:cNvPr id="50" name="Google Shape;50;p2"/>
          <p:cNvPicPr preferRelativeResize="0"/>
          <p:nvPr/>
        </p:nvPicPr>
        <p:blipFill rotWithShape="1">
          <a:blip r:embed="rId14">
            <a:alphaModFix/>
          </a:blip>
          <a:srcRect b="0" l="0" r="0" t="0"/>
          <a:stretch/>
        </p:blipFill>
        <p:spPr>
          <a:xfrm>
            <a:off x="3467891" y="2725517"/>
            <a:ext cx="2466342" cy="1195384"/>
          </a:xfrm>
          <a:prstGeom prst="rect">
            <a:avLst/>
          </a:prstGeom>
          <a:noFill/>
          <a:ln>
            <a:noFill/>
          </a:ln>
        </p:spPr>
      </p:pic>
      <p:sp>
        <p:nvSpPr>
          <p:cNvPr id="51" name="Google Shape;51;p2"/>
          <p:cNvSpPr txBox="1"/>
          <p:nvPr/>
        </p:nvSpPr>
        <p:spPr>
          <a:xfrm>
            <a:off x="3869690" y="2923540"/>
            <a:ext cx="1804670" cy="814070"/>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465" u="none" cap="none" strike="noStrike">
                <a:solidFill>
                  <a:srgbClr val="FFFFFF"/>
                </a:solidFill>
                <a:latin typeface="Arial"/>
                <a:ea typeface="Arial"/>
                <a:cs typeface="Arial"/>
                <a:sym typeface="Arial"/>
              </a:rPr>
              <a:t>Models</a:t>
            </a:r>
            <a:endParaRPr b="0" i="0" sz="1465" u="none" cap="none" strike="noStrike">
              <a:solidFill>
                <a:srgbClr val="FFFFFF"/>
              </a:solidFill>
              <a:latin typeface="Arial"/>
              <a:ea typeface="Arial"/>
              <a:cs typeface="Arial"/>
              <a:sym typeface="Arial"/>
            </a:endParaRPr>
          </a:p>
        </p:txBody>
      </p:sp>
      <p:pic>
        <p:nvPicPr>
          <p:cNvPr id="52" name="Google Shape;52;p2"/>
          <p:cNvPicPr preferRelativeResize="0"/>
          <p:nvPr/>
        </p:nvPicPr>
        <p:blipFill rotWithShape="1">
          <a:blip r:embed="rId15">
            <a:alphaModFix/>
          </a:blip>
          <a:srcRect b="0" l="0" r="0" t="0"/>
          <a:stretch/>
        </p:blipFill>
        <p:spPr>
          <a:xfrm>
            <a:off x="3320930" y="2605128"/>
            <a:ext cx="524427" cy="524427"/>
          </a:xfrm>
          <a:prstGeom prst="rect">
            <a:avLst/>
          </a:prstGeom>
          <a:noFill/>
          <a:ln>
            <a:noFill/>
          </a:ln>
        </p:spPr>
      </p:pic>
      <p:sp>
        <p:nvSpPr>
          <p:cNvPr id="53" name="Google Shape;53;p2"/>
          <p:cNvSpPr txBox="1"/>
          <p:nvPr/>
        </p:nvSpPr>
        <p:spPr>
          <a:xfrm>
            <a:off x="3465773" y="2785777"/>
            <a:ext cx="213400" cy="188438"/>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100" u="none" cap="none" strike="noStrike">
                <a:solidFill>
                  <a:srgbClr val="354DE6"/>
                </a:solidFill>
                <a:latin typeface="Abril Fatface"/>
                <a:ea typeface="Abril Fatface"/>
                <a:cs typeface="Abril Fatface"/>
                <a:sym typeface="Abril Fatface"/>
              </a:rPr>
              <a:t>03</a:t>
            </a:r>
            <a:endParaRPr b="0" i="0" sz="1100" u="none" cap="none" strike="noStrike">
              <a:solidFill>
                <a:srgbClr val="354DE6"/>
              </a:solidFill>
              <a:latin typeface="Abril Fatface"/>
              <a:ea typeface="Abril Fatface"/>
              <a:cs typeface="Abril Fatface"/>
              <a:sym typeface="Abril Fatface"/>
            </a:endParaRPr>
          </a:p>
        </p:txBody>
      </p:sp>
      <p:pic>
        <p:nvPicPr>
          <p:cNvPr id="54" name="Google Shape;54;p2"/>
          <p:cNvPicPr preferRelativeResize="0"/>
          <p:nvPr/>
        </p:nvPicPr>
        <p:blipFill rotWithShape="1">
          <a:blip r:embed="rId16">
            <a:alphaModFix/>
          </a:blip>
          <a:srcRect b="0" l="0" r="0" t="0"/>
          <a:stretch/>
        </p:blipFill>
        <p:spPr>
          <a:xfrm>
            <a:off x="6012122" y="2725517"/>
            <a:ext cx="2466342" cy="1195384"/>
          </a:xfrm>
          <a:prstGeom prst="rect">
            <a:avLst/>
          </a:prstGeom>
          <a:noFill/>
          <a:ln>
            <a:noFill/>
          </a:ln>
        </p:spPr>
      </p:pic>
      <p:sp>
        <p:nvSpPr>
          <p:cNvPr id="55" name="Google Shape;55;p2"/>
          <p:cNvSpPr txBox="1"/>
          <p:nvPr/>
        </p:nvSpPr>
        <p:spPr>
          <a:xfrm>
            <a:off x="6414135" y="2923540"/>
            <a:ext cx="1836420" cy="814070"/>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465" u="none" cap="none" strike="noStrike">
                <a:solidFill>
                  <a:srgbClr val="FFFFFF"/>
                </a:solidFill>
                <a:latin typeface="Arial"/>
                <a:ea typeface="Arial"/>
                <a:cs typeface="Arial"/>
                <a:sym typeface="Arial"/>
              </a:rPr>
              <a:t>Result &amp; Recommandations</a:t>
            </a:r>
            <a:endParaRPr b="0" i="0" sz="1465" u="none" cap="none" strike="noStrike">
              <a:solidFill>
                <a:srgbClr val="FFFFFF"/>
              </a:solidFill>
              <a:latin typeface="Arial"/>
              <a:ea typeface="Arial"/>
              <a:cs typeface="Arial"/>
              <a:sym typeface="Arial"/>
            </a:endParaRPr>
          </a:p>
        </p:txBody>
      </p:sp>
      <p:pic>
        <p:nvPicPr>
          <p:cNvPr id="56" name="Google Shape;56;p2"/>
          <p:cNvPicPr preferRelativeResize="0"/>
          <p:nvPr/>
        </p:nvPicPr>
        <p:blipFill rotWithShape="1">
          <a:blip r:embed="rId17">
            <a:alphaModFix/>
          </a:blip>
          <a:srcRect b="0" l="0" r="0" t="0"/>
          <a:stretch/>
        </p:blipFill>
        <p:spPr>
          <a:xfrm>
            <a:off x="5865161" y="2605128"/>
            <a:ext cx="524427" cy="524427"/>
          </a:xfrm>
          <a:prstGeom prst="rect">
            <a:avLst/>
          </a:prstGeom>
          <a:noFill/>
          <a:ln>
            <a:noFill/>
          </a:ln>
        </p:spPr>
      </p:pic>
      <p:sp>
        <p:nvSpPr>
          <p:cNvPr id="57" name="Google Shape;57;p2"/>
          <p:cNvSpPr txBox="1"/>
          <p:nvPr/>
        </p:nvSpPr>
        <p:spPr>
          <a:xfrm>
            <a:off x="6010004" y="2785777"/>
            <a:ext cx="213400" cy="188438"/>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100" u="none" cap="none" strike="noStrike">
                <a:solidFill>
                  <a:srgbClr val="354DE6"/>
                </a:solidFill>
                <a:latin typeface="Abril Fatface"/>
                <a:ea typeface="Abril Fatface"/>
                <a:cs typeface="Abril Fatface"/>
                <a:sym typeface="Abril Fatface"/>
              </a:rPr>
              <a:t>04</a:t>
            </a:r>
            <a:endParaRPr b="0" i="0" sz="110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128715bbb73_3_5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98" name="Google Shape;398;g128715bbb73_3_52"/>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399" name="Google Shape;399;g128715bbb73_3_52"/>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00" name="Google Shape;400;g128715bbb73_3_52"/>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pic>
        <p:nvPicPr>
          <p:cNvPr id="401" name="Google Shape;401;g128715bbb73_3_52"/>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402" name="Google Shape;402;g128715bbb73_3_52"/>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pic>
        <p:nvPicPr>
          <p:cNvPr id="403" name="Google Shape;403;g128715bbb73_3_52"/>
          <p:cNvPicPr preferRelativeResize="0"/>
          <p:nvPr/>
        </p:nvPicPr>
        <p:blipFill rotWithShape="1">
          <a:blip r:embed="rId9">
            <a:alphaModFix/>
          </a:blip>
          <a:srcRect b="0" l="0" r="0" t="0"/>
          <a:stretch/>
        </p:blipFill>
        <p:spPr>
          <a:xfrm>
            <a:off x="7161955" y="3406829"/>
            <a:ext cx="313311" cy="243686"/>
          </a:xfrm>
          <a:prstGeom prst="rect">
            <a:avLst/>
          </a:prstGeom>
          <a:noFill/>
          <a:ln>
            <a:noFill/>
          </a:ln>
        </p:spPr>
      </p:pic>
      <p:pic>
        <p:nvPicPr>
          <p:cNvPr id="404" name="Google Shape;404;g128715bbb73_3_52"/>
          <p:cNvPicPr preferRelativeResize="0"/>
          <p:nvPr/>
        </p:nvPicPr>
        <p:blipFill rotWithShape="1">
          <a:blip r:embed="rId10">
            <a:alphaModFix/>
          </a:blip>
          <a:srcRect b="0" l="0" r="0" t="0"/>
          <a:stretch/>
        </p:blipFill>
        <p:spPr>
          <a:xfrm>
            <a:off x="7226075" y="2244716"/>
            <a:ext cx="185070" cy="243686"/>
          </a:xfrm>
          <a:prstGeom prst="rect">
            <a:avLst/>
          </a:prstGeom>
          <a:noFill/>
          <a:ln>
            <a:noFill/>
          </a:ln>
        </p:spPr>
      </p:pic>
      <p:sp>
        <p:nvSpPr>
          <p:cNvPr id="405" name="Google Shape;405;g128715bbb73_3_52"/>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Outlook</a:t>
            </a:r>
            <a:endParaRPr b="0" i="0" sz="1720" u="none" cap="none" strike="noStrike">
              <a:solidFill>
                <a:srgbClr val="354DE6"/>
              </a:solidFill>
              <a:latin typeface="Abril Fatface"/>
              <a:ea typeface="Abril Fatface"/>
              <a:cs typeface="Abril Fatface"/>
              <a:sym typeface="Abril Fatface"/>
            </a:endParaRPr>
          </a:p>
        </p:txBody>
      </p:sp>
      <p:pic>
        <p:nvPicPr>
          <p:cNvPr id="406" name="Google Shape;406;g128715bbb73_3_52"/>
          <p:cNvPicPr preferRelativeResize="0"/>
          <p:nvPr/>
        </p:nvPicPr>
        <p:blipFill>
          <a:blip r:embed="rId11">
            <a:alphaModFix/>
          </a:blip>
          <a:stretch>
            <a:fillRect/>
          </a:stretch>
        </p:blipFill>
        <p:spPr>
          <a:xfrm>
            <a:off x="630502" y="1157025"/>
            <a:ext cx="4881149" cy="3015851"/>
          </a:xfrm>
          <a:prstGeom prst="rect">
            <a:avLst/>
          </a:prstGeom>
          <a:noFill/>
          <a:ln>
            <a:noFill/>
          </a:ln>
        </p:spPr>
      </p:pic>
      <p:sp>
        <p:nvSpPr>
          <p:cNvPr id="407" name="Google Shape;407;g128715bbb73_3_52"/>
          <p:cNvSpPr txBox="1"/>
          <p:nvPr/>
        </p:nvSpPr>
        <p:spPr>
          <a:xfrm>
            <a:off x="5911350" y="1396850"/>
            <a:ext cx="2187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 can select features from the importance chart of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Simply speaking, the Gini Index is measure of purity of each node. This chart tell us which keywords should be considered to do the improve the accuracy of classification.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g128715bbb73_3_7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13" name="Google Shape;413;g128715bbb73_3_70"/>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414" name="Google Shape;414;g128715bbb73_3_70"/>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15" name="Google Shape;415;g128715bbb73_3_70"/>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pic>
        <p:nvPicPr>
          <p:cNvPr id="416" name="Google Shape;416;g128715bbb73_3_70"/>
          <p:cNvPicPr preferRelativeResize="0"/>
          <p:nvPr/>
        </p:nvPicPr>
        <p:blipFill rotWithShape="1">
          <a:blip r:embed="rId7">
            <a:alphaModFix/>
          </a:blip>
          <a:srcRect b="0" l="0" r="0" t="0"/>
          <a:stretch/>
        </p:blipFill>
        <p:spPr>
          <a:xfrm>
            <a:off x="7058485" y="2106434"/>
            <a:ext cx="520250" cy="520250"/>
          </a:xfrm>
          <a:prstGeom prst="rect">
            <a:avLst/>
          </a:prstGeom>
          <a:noFill/>
          <a:ln>
            <a:noFill/>
          </a:ln>
        </p:spPr>
      </p:pic>
      <p:pic>
        <p:nvPicPr>
          <p:cNvPr id="417" name="Google Shape;417;g128715bbb73_3_70"/>
          <p:cNvPicPr preferRelativeResize="0"/>
          <p:nvPr/>
        </p:nvPicPr>
        <p:blipFill rotWithShape="1">
          <a:blip r:embed="rId8">
            <a:alphaModFix/>
          </a:blip>
          <a:srcRect b="0" l="0" r="0" t="0"/>
          <a:stretch/>
        </p:blipFill>
        <p:spPr>
          <a:xfrm>
            <a:off x="7058485" y="3268547"/>
            <a:ext cx="520250" cy="520250"/>
          </a:xfrm>
          <a:prstGeom prst="rect">
            <a:avLst/>
          </a:prstGeom>
          <a:noFill/>
          <a:ln>
            <a:noFill/>
          </a:ln>
        </p:spPr>
      </p:pic>
      <p:pic>
        <p:nvPicPr>
          <p:cNvPr id="418" name="Google Shape;418;g128715bbb73_3_70"/>
          <p:cNvPicPr preferRelativeResize="0"/>
          <p:nvPr/>
        </p:nvPicPr>
        <p:blipFill rotWithShape="1">
          <a:blip r:embed="rId9">
            <a:alphaModFix/>
          </a:blip>
          <a:srcRect b="0" l="0" r="0" t="0"/>
          <a:stretch/>
        </p:blipFill>
        <p:spPr>
          <a:xfrm>
            <a:off x="7161955" y="3406829"/>
            <a:ext cx="313311" cy="243686"/>
          </a:xfrm>
          <a:prstGeom prst="rect">
            <a:avLst/>
          </a:prstGeom>
          <a:noFill/>
          <a:ln>
            <a:noFill/>
          </a:ln>
        </p:spPr>
      </p:pic>
      <p:pic>
        <p:nvPicPr>
          <p:cNvPr id="419" name="Google Shape;419;g128715bbb73_3_70"/>
          <p:cNvPicPr preferRelativeResize="0"/>
          <p:nvPr/>
        </p:nvPicPr>
        <p:blipFill rotWithShape="1">
          <a:blip r:embed="rId10">
            <a:alphaModFix/>
          </a:blip>
          <a:srcRect b="0" l="0" r="0" t="0"/>
          <a:stretch/>
        </p:blipFill>
        <p:spPr>
          <a:xfrm>
            <a:off x="7226075" y="2244716"/>
            <a:ext cx="185070" cy="243686"/>
          </a:xfrm>
          <a:prstGeom prst="rect">
            <a:avLst/>
          </a:prstGeom>
          <a:noFill/>
          <a:ln>
            <a:noFill/>
          </a:ln>
        </p:spPr>
      </p:pic>
      <p:sp>
        <p:nvSpPr>
          <p:cNvPr id="420" name="Google Shape;420;g128715bbb73_3_70"/>
          <p:cNvSpPr txBox="1"/>
          <p:nvPr/>
        </p:nvSpPr>
        <p:spPr>
          <a:xfrm>
            <a:off x="2806400" y="514132"/>
            <a:ext cx="3210300" cy="5040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Outlook</a:t>
            </a:r>
            <a:endParaRPr b="0" i="0" sz="1720" u="none" cap="none" strike="noStrike">
              <a:solidFill>
                <a:srgbClr val="354DE6"/>
              </a:solidFill>
              <a:latin typeface="Abril Fatface"/>
              <a:ea typeface="Abril Fatface"/>
              <a:cs typeface="Abril Fatface"/>
              <a:sym typeface="Abril Fatface"/>
            </a:endParaRPr>
          </a:p>
        </p:txBody>
      </p:sp>
      <p:sp>
        <p:nvSpPr>
          <p:cNvPr id="421" name="Google Shape;421;g128715bbb73_3_70"/>
          <p:cNvSpPr txBox="1"/>
          <p:nvPr/>
        </p:nvSpPr>
        <p:spPr>
          <a:xfrm>
            <a:off x="6134350" y="1289150"/>
            <a:ext cx="2461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 can also select features by using the word cloud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import a ratio to measure the frequency of each word present in the fake job or real job description. Sort the value in descending way, we can find a fake job  often accompanied by words like “administrative” or “nocompanylogo”. </a:t>
            </a:r>
            <a:endParaRPr/>
          </a:p>
        </p:txBody>
      </p:sp>
      <p:pic>
        <p:nvPicPr>
          <p:cNvPr id="422" name="Google Shape;422;g128715bbb73_3_70"/>
          <p:cNvPicPr preferRelativeResize="0"/>
          <p:nvPr/>
        </p:nvPicPr>
        <p:blipFill>
          <a:blip r:embed="rId11">
            <a:alphaModFix/>
          </a:blip>
          <a:stretch>
            <a:fillRect/>
          </a:stretch>
        </p:blipFill>
        <p:spPr>
          <a:xfrm>
            <a:off x="499697" y="1064688"/>
            <a:ext cx="5705849" cy="3650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g1296faa35ba_0_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28" name="Google Shape;428;g1296faa35ba_0_2"/>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429" name="Google Shape;429;g1296faa35ba_0_2"/>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30" name="Google Shape;430;g1296faa35ba_0_2"/>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431" name="Google Shape;431;g1296faa35ba_0_2"/>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NLP Neural Network </a:t>
            </a:r>
            <a:r>
              <a:rPr b="0" i="0" lang="en-US" sz="1720" u="none" cap="none" strike="noStrike">
                <a:solidFill>
                  <a:srgbClr val="354DE6"/>
                </a:solidFill>
                <a:latin typeface="Abril Fatface"/>
                <a:ea typeface="Abril Fatface"/>
                <a:cs typeface="Abril Fatface"/>
                <a:sym typeface="Abril Fatface"/>
              </a:rPr>
              <a:t>Model</a:t>
            </a:r>
            <a:endParaRPr b="0" i="0" sz="1720" u="none" cap="none" strike="noStrike">
              <a:solidFill>
                <a:srgbClr val="354DE6"/>
              </a:solidFill>
              <a:latin typeface="Abril Fatface"/>
              <a:ea typeface="Abril Fatface"/>
              <a:cs typeface="Abril Fatface"/>
              <a:sym typeface="Abril Fatface"/>
            </a:endParaRPr>
          </a:p>
        </p:txBody>
      </p:sp>
      <p:pic>
        <p:nvPicPr>
          <p:cNvPr id="432" name="Google Shape;432;g1296faa35ba_0_2"/>
          <p:cNvPicPr preferRelativeResize="0"/>
          <p:nvPr/>
        </p:nvPicPr>
        <p:blipFill>
          <a:blip r:embed="rId7">
            <a:alphaModFix/>
          </a:blip>
          <a:stretch>
            <a:fillRect/>
          </a:stretch>
        </p:blipFill>
        <p:spPr>
          <a:xfrm>
            <a:off x="690800" y="1014925"/>
            <a:ext cx="2115600" cy="1682539"/>
          </a:xfrm>
          <a:prstGeom prst="rect">
            <a:avLst/>
          </a:prstGeom>
          <a:noFill/>
          <a:ln>
            <a:noFill/>
          </a:ln>
        </p:spPr>
      </p:pic>
      <p:pic>
        <p:nvPicPr>
          <p:cNvPr id="433" name="Google Shape;433;g1296faa35ba_0_2"/>
          <p:cNvPicPr preferRelativeResize="0"/>
          <p:nvPr/>
        </p:nvPicPr>
        <p:blipFill>
          <a:blip r:embed="rId8">
            <a:alphaModFix/>
          </a:blip>
          <a:stretch>
            <a:fillRect/>
          </a:stretch>
        </p:blipFill>
        <p:spPr>
          <a:xfrm>
            <a:off x="1805752" y="2918375"/>
            <a:ext cx="2283425" cy="1874375"/>
          </a:xfrm>
          <a:prstGeom prst="rect">
            <a:avLst/>
          </a:prstGeom>
          <a:noFill/>
          <a:ln>
            <a:noFill/>
          </a:ln>
        </p:spPr>
      </p:pic>
      <p:pic>
        <p:nvPicPr>
          <p:cNvPr id="434" name="Google Shape;434;g1296faa35ba_0_2"/>
          <p:cNvPicPr preferRelativeResize="0"/>
          <p:nvPr/>
        </p:nvPicPr>
        <p:blipFill>
          <a:blip r:embed="rId9">
            <a:alphaModFix/>
          </a:blip>
          <a:stretch>
            <a:fillRect/>
          </a:stretch>
        </p:blipFill>
        <p:spPr>
          <a:xfrm>
            <a:off x="4148425" y="2930438"/>
            <a:ext cx="2694635" cy="1850250"/>
          </a:xfrm>
          <a:prstGeom prst="rect">
            <a:avLst/>
          </a:prstGeom>
          <a:noFill/>
          <a:ln>
            <a:noFill/>
          </a:ln>
        </p:spPr>
      </p:pic>
      <p:pic>
        <p:nvPicPr>
          <p:cNvPr id="435" name="Google Shape;435;g1296faa35ba_0_2"/>
          <p:cNvPicPr preferRelativeResize="0"/>
          <p:nvPr/>
        </p:nvPicPr>
        <p:blipFill>
          <a:blip r:embed="rId10">
            <a:alphaModFix/>
          </a:blip>
          <a:stretch>
            <a:fillRect/>
          </a:stretch>
        </p:blipFill>
        <p:spPr>
          <a:xfrm>
            <a:off x="5384375" y="995962"/>
            <a:ext cx="2872201" cy="1732561"/>
          </a:xfrm>
          <a:prstGeom prst="rect">
            <a:avLst/>
          </a:prstGeom>
          <a:noFill/>
          <a:ln>
            <a:noFill/>
          </a:ln>
        </p:spPr>
      </p:pic>
      <p:sp>
        <p:nvSpPr>
          <p:cNvPr id="436" name="Google Shape;436;g1296faa35ba_0_2"/>
          <p:cNvSpPr/>
          <p:nvPr/>
        </p:nvSpPr>
        <p:spPr>
          <a:xfrm flipH="1" rot="-9092637">
            <a:off x="1055014" y="2959108"/>
            <a:ext cx="959527" cy="1053359"/>
          </a:xfrm>
          <a:prstGeom prst="bentArrow">
            <a:avLst>
              <a:gd fmla="val 36936"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296faa35ba_0_2"/>
          <p:cNvSpPr/>
          <p:nvPr/>
        </p:nvSpPr>
        <p:spPr>
          <a:xfrm flipH="1" rot="3152766">
            <a:off x="6638783" y="2872006"/>
            <a:ext cx="959510" cy="1053417"/>
          </a:xfrm>
          <a:prstGeom prst="bentArrow">
            <a:avLst>
              <a:gd fmla="val 36936"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128715bbb73_4_1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43" name="Google Shape;443;g128715bbb73_4_16"/>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444" name="Google Shape;444;g128715bbb73_4_16"/>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45" name="Google Shape;445;g128715bbb73_4_16"/>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446" name="Google Shape;446;g128715bbb73_4_16"/>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447" name="Google Shape;447;g128715bbb73_4_16"/>
          <p:cNvSpPr txBox="1"/>
          <p:nvPr/>
        </p:nvSpPr>
        <p:spPr>
          <a:xfrm>
            <a:off x="3408439" y="813238"/>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Bi-LSTM</a:t>
            </a:r>
            <a:r>
              <a:rPr lang="en-US" sz="1535">
                <a:solidFill>
                  <a:srgbClr val="3D3D3D"/>
                </a:solidFill>
              </a:rPr>
              <a:t> Model</a:t>
            </a:r>
            <a:endParaRPr b="0" i="0" sz="1535" u="none" cap="none" strike="noStrike">
              <a:solidFill>
                <a:srgbClr val="3D3D3D"/>
              </a:solidFill>
              <a:latin typeface="Arial"/>
              <a:ea typeface="Arial"/>
              <a:cs typeface="Arial"/>
              <a:sym typeface="Arial"/>
            </a:endParaRPr>
          </a:p>
        </p:txBody>
      </p:sp>
      <p:sp>
        <p:nvSpPr>
          <p:cNvPr id="448" name="Google Shape;448;g128715bbb73_4_16"/>
          <p:cNvSpPr txBox="1"/>
          <p:nvPr/>
        </p:nvSpPr>
        <p:spPr>
          <a:xfrm>
            <a:off x="789520" y="2125478"/>
            <a:ext cx="2129100" cy="3231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1985">
                <a:solidFill>
                  <a:srgbClr val="354DE6"/>
                </a:solidFill>
                <a:latin typeface="Abril Fatface"/>
                <a:ea typeface="Abril Fatface"/>
                <a:cs typeface="Abril Fatface"/>
                <a:sym typeface="Abril Fatface"/>
              </a:rPr>
              <a:t>BI-LSTM</a:t>
            </a:r>
            <a:endParaRPr b="0" i="0" sz="1985" u="none" cap="none" strike="noStrike">
              <a:solidFill>
                <a:srgbClr val="354DE6"/>
              </a:solidFill>
              <a:latin typeface="Abril Fatface"/>
              <a:ea typeface="Abril Fatface"/>
              <a:cs typeface="Abril Fatface"/>
              <a:sym typeface="Abril Fatface"/>
            </a:endParaRPr>
          </a:p>
        </p:txBody>
      </p:sp>
      <p:sp>
        <p:nvSpPr>
          <p:cNvPr id="449" name="Google Shape;449;g128715bbb73_4_16"/>
          <p:cNvSpPr txBox="1"/>
          <p:nvPr/>
        </p:nvSpPr>
        <p:spPr>
          <a:xfrm>
            <a:off x="309261" y="2646050"/>
            <a:ext cx="6738600" cy="1990200"/>
          </a:xfrm>
          <a:prstGeom prst="rect">
            <a:avLst/>
          </a:prstGeom>
          <a:noFill/>
          <a:ln>
            <a:noFill/>
          </a:ln>
        </p:spPr>
        <p:txBody>
          <a:bodyPr anchorCtr="0" anchor="ctr" bIns="45700" lIns="91425" spcFirstLastPara="1" rIns="91425" wrap="square" tIns="45700">
            <a:noAutofit/>
          </a:bodyPr>
          <a:lstStyle/>
          <a:p>
            <a:pPr indent="-298450" lvl="0" marL="457200" marR="76200" rtl="0" algn="l">
              <a:lnSpc>
                <a:spcPct val="150000"/>
              </a:lnSpc>
              <a:spcBef>
                <a:spcPts val="0"/>
              </a:spcBef>
              <a:spcAft>
                <a:spcPts val="0"/>
              </a:spcAft>
              <a:buClr>
                <a:schemeClr val="dk1"/>
              </a:buClr>
              <a:buSzPts val="1100"/>
              <a:buChar char="➢"/>
            </a:pPr>
            <a:r>
              <a:rPr lang="en-US" sz="1100">
                <a:solidFill>
                  <a:schemeClr val="dk1"/>
                </a:solidFill>
              </a:rPr>
              <a:t>Process:</a:t>
            </a:r>
            <a:endParaRPr sz="1100">
              <a:solidFill>
                <a:schemeClr val="dk1"/>
              </a:solidFill>
            </a:endParaRPr>
          </a:p>
          <a:p>
            <a:pPr indent="-298450" lvl="1" marL="914400" marR="76200" rtl="0" algn="l">
              <a:lnSpc>
                <a:spcPct val="150000"/>
              </a:lnSpc>
              <a:spcBef>
                <a:spcPts val="0"/>
              </a:spcBef>
              <a:spcAft>
                <a:spcPts val="0"/>
              </a:spcAft>
              <a:buClr>
                <a:schemeClr val="dk1"/>
              </a:buClr>
              <a:buSzPts val="1100"/>
              <a:buChar char="○"/>
            </a:pPr>
            <a:r>
              <a:rPr lang="en-US" sz="1100">
                <a:solidFill>
                  <a:schemeClr val="dk1"/>
                </a:solidFill>
              </a:rPr>
              <a:t>Text cleaning: make text lowercase, remove special characters, links, remove punctuation and remove words containing numbers.</a:t>
            </a:r>
            <a:endParaRPr sz="1100">
              <a:solidFill>
                <a:schemeClr val="dk1"/>
              </a:solidFill>
            </a:endParaRPr>
          </a:p>
          <a:p>
            <a:pPr indent="-298450" lvl="1" marL="914400" marR="76200" rtl="0" algn="l">
              <a:lnSpc>
                <a:spcPct val="150000"/>
              </a:lnSpc>
              <a:spcBef>
                <a:spcPts val="0"/>
              </a:spcBef>
              <a:spcAft>
                <a:spcPts val="0"/>
              </a:spcAft>
              <a:buClr>
                <a:schemeClr val="dk1"/>
              </a:buClr>
              <a:buSzPts val="1100"/>
              <a:buChar char="○"/>
            </a:pPr>
            <a:r>
              <a:rPr lang="en-US" sz="1100">
                <a:solidFill>
                  <a:schemeClr val="dk1"/>
                </a:solidFill>
              </a:rPr>
              <a:t>Remove stop words.</a:t>
            </a:r>
            <a:endParaRPr sz="1100">
              <a:solidFill>
                <a:schemeClr val="dk1"/>
              </a:solidFill>
            </a:endParaRPr>
          </a:p>
          <a:p>
            <a:pPr indent="-298450" lvl="1" marL="914400" marR="76200" rtl="0" algn="l">
              <a:lnSpc>
                <a:spcPct val="150000"/>
              </a:lnSpc>
              <a:spcBef>
                <a:spcPts val="0"/>
              </a:spcBef>
              <a:spcAft>
                <a:spcPts val="0"/>
              </a:spcAft>
              <a:buClr>
                <a:schemeClr val="dk1"/>
              </a:buClr>
              <a:buSzPts val="1100"/>
              <a:buChar char="○"/>
            </a:pPr>
            <a:r>
              <a:rPr lang="en-US" sz="1100">
                <a:solidFill>
                  <a:schemeClr val="dk1"/>
                </a:solidFill>
              </a:rPr>
              <a:t>Lemmatize, which is also known as stemming, that is changing words to it’s root.</a:t>
            </a:r>
            <a:endParaRPr sz="1100">
              <a:solidFill>
                <a:schemeClr val="dk1"/>
              </a:solidFill>
            </a:endParaRPr>
          </a:p>
          <a:p>
            <a:pPr indent="-298450" lvl="1" marL="914400" marR="76200" rtl="0" algn="l">
              <a:lnSpc>
                <a:spcPct val="150000"/>
              </a:lnSpc>
              <a:spcBef>
                <a:spcPts val="0"/>
              </a:spcBef>
              <a:spcAft>
                <a:spcPts val="0"/>
              </a:spcAft>
              <a:buClr>
                <a:schemeClr val="dk1"/>
              </a:buClr>
              <a:buSzPts val="1100"/>
              <a:buChar char="○"/>
            </a:pPr>
            <a:r>
              <a:rPr lang="en-US" sz="1100">
                <a:solidFill>
                  <a:schemeClr val="dk1"/>
                </a:solidFill>
              </a:rPr>
              <a:t>Tokenize text to sequences.</a:t>
            </a:r>
            <a:endParaRPr sz="1235">
              <a:solidFill>
                <a:srgbClr val="3D3D3D"/>
              </a:solidFill>
            </a:endParaRPr>
          </a:p>
        </p:txBody>
      </p:sp>
      <p:sp>
        <p:nvSpPr>
          <p:cNvPr id="450" name="Google Shape;450;g128715bbb73_4_16"/>
          <p:cNvSpPr txBox="1"/>
          <p:nvPr/>
        </p:nvSpPr>
        <p:spPr>
          <a:xfrm>
            <a:off x="834020" y="2448579"/>
            <a:ext cx="2393100" cy="1368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839">
                <a:solidFill>
                  <a:srgbClr val="57DBFF"/>
                </a:solidFill>
                <a:latin typeface="Abril Fatface"/>
                <a:ea typeface="Abril Fatface"/>
                <a:cs typeface="Abril Fatface"/>
                <a:sym typeface="Abril Fatface"/>
              </a:rPr>
              <a:t>NLP Neural Network Model</a:t>
            </a:r>
            <a:endParaRPr b="0" i="0" sz="839" u="none" cap="none" strike="noStrike">
              <a:solidFill>
                <a:srgbClr val="57DBFF"/>
              </a:solidFill>
              <a:latin typeface="Abril Fatface"/>
              <a:ea typeface="Abril Fatface"/>
              <a:cs typeface="Abril Fatface"/>
              <a:sym typeface="Abril Fatface"/>
            </a:endParaRPr>
          </a:p>
        </p:txBody>
      </p:sp>
      <p:pic>
        <p:nvPicPr>
          <p:cNvPr id="451" name="Google Shape;451;g128715bbb73_4_16"/>
          <p:cNvPicPr preferRelativeResize="0"/>
          <p:nvPr/>
        </p:nvPicPr>
        <p:blipFill rotWithShape="1">
          <a:blip r:embed="rId7">
            <a:alphaModFix/>
          </a:blip>
          <a:srcRect b="0" l="0" r="0" t="0"/>
          <a:stretch/>
        </p:blipFill>
        <p:spPr>
          <a:xfrm>
            <a:off x="6273492" y="2250276"/>
            <a:ext cx="2464013" cy="24640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128715bbb73_1_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57" name="Google Shape;457;g128715bbb73_1_6"/>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458" name="Google Shape;458;g128715bbb73_1_6"/>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59" name="Google Shape;459;g128715bbb73_1_6"/>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460" name="Google Shape;460;g128715bbb73_1_6"/>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461" name="Google Shape;461;g128715bbb73_1_6"/>
          <p:cNvSpPr txBox="1"/>
          <p:nvPr/>
        </p:nvSpPr>
        <p:spPr>
          <a:xfrm>
            <a:off x="3408439" y="813238"/>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NLP Network Model</a:t>
            </a:r>
            <a:endParaRPr b="0" i="0" sz="1535" u="none" cap="none" strike="noStrike">
              <a:solidFill>
                <a:srgbClr val="3D3D3D"/>
              </a:solidFill>
              <a:latin typeface="Arial"/>
              <a:ea typeface="Arial"/>
              <a:cs typeface="Arial"/>
              <a:sym typeface="Arial"/>
            </a:endParaRPr>
          </a:p>
        </p:txBody>
      </p:sp>
      <p:sp>
        <p:nvSpPr>
          <p:cNvPr id="462" name="Google Shape;462;g128715bbb73_1_6"/>
          <p:cNvSpPr txBox="1"/>
          <p:nvPr/>
        </p:nvSpPr>
        <p:spPr>
          <a:xfrm>
            <a:off x="905195" y="2125678"/>
            <a:ext cx="2129100" cy="3231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1985">
                <a:solidFill>
                  <a:srgbClr val="354DE6"/>
                </a:solidFill>
                <a:latin typeface="Abril Fatface"/>
                <a:ea typeface="Abril Fatface"/>
                <a:cs typeface="Abril Fatface"/>
                <a:sym typeface="Abril Fatface"/>
              </a:rPr>
              <a:t>BI-LSTM</a:t>
            </a:r>
            <a:endParaRPr b="0" i="0" sz="1985" u="none" cap="none" strike="noStrike">
              <a:solidFill>
                <a:srgbClr val="354DE6"/>
              </a:solidFill>
              <a:latin typeface="Abril Fatface"/>
              <a:ea typeface="Abril Fatface"/>
              <a:cs typeface="Abril Fatface"/>
              <a:sym typeface="Abril Fatface"/>
            </a:endParaRPr>
          </a:p>
        </p:txBody>
      </p:sp>
      <p:sp>
        <p:nvSpPr>
          <p:cNvPr id="463" name="Google Shape;463;g128715bbb73_1_6"/>
          <p:cNvSpPr txBox="1"/>
          <p:nvPr/>
        </p:nvSpPr>
        <p:spPr>
          <a:xfrm>
            <a:off x="905195" y="2448579"/>
            <a:ext cx="2393100" cy="1368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839" u="none" cap="none" strike="noStrike">
                <a:solidFill>
                  <a:srgbClr val="57DBFF"/>
                </a:solidFill>
                <a:latin typeface="Abril Fatface"/>
                <a:ea typeface="Abril Fatface"/>
                <a:cs typeface="Abril Fatface"/>
                <a:sym typeface="Abril Fatface"/>
              </a:rPr>
              <a:t>Business</a:t>
            </a:r>
            <a:endParaRPr b="0" i="0" sz="839" u="none" cap="none" strike="noStrike">
              <a:solidFill>
                <a:srgbClr val="57DBFF"/>
              </a:solidFill>
              <a:latin typeface="Abril Fatface"/>
              <a:ea typeface="Abril Fatface"/>
              <a:cs typeface="Abril Fatface"/>
              <a:sym typeface="Abril Fatface"/>
            </a:endParaRPr>
          </a:p>
        </p:txBody>
      </p:sp>
      <p:pic>
        <p:nvPicPr>
          <p:cNvPr id="464" name="Google Shape;464;g128715bbb73_1_6"/>
          <p:cNvPicPr preferRelativeResize="0"/>
          <p:nvPr/>
        </p:nvPicPr>
        <p:blipFill>
          <a:blip r:embed="rId7">
            <a:alphaModFix/>
          </a:blip>
          <a:stretch>
            <a:fillRect/>
          </a:stretch>
        </p:blipFill>
        <p:spPr>
          <a:xfrm>
            <a:off x="641200" y="1370400"/>
            <a:ext cx="2518950" cy="3479451"/>
          </a:xfrm>
          <a:prstGeom prst="rect">
            <a:avLst/>
          </a:prstGeom>
          <a:noFill/>
          <a:ln>
            <a:noFill/>
          </a:ln>
        </p:spPr>
      </p:pic>
      <p:pic>
        <p:nvPicPr>
          <p:cNvPr id="465" name="Google Shape;465;g128715bbb73_1_6"/>
          <p:cNvPicPr preferRelativeResize="0"/>
          <p:nvPr/>
        </p:nvPicPr>
        <p:blipFill>
          <a:blip r:embed="rId8">
            <a:alphaModFix/>
          </a:blip>
          <a:stretch>
            <a:fillRect/>
          </a:stretch>
        </p:blipFill>
        <p:spPr>
          <a:xfrm>
            <a:off x="3408450" y="1470075"/>
            <a:ext cx="4644250" cy="306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128715bbb73_4_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71" name="Google Shape;471;g128715bbb73_4_37"/>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472" name="Google Shape;472;g128715bbb73_4_37"/>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473" name="Google Shape;473;g128715bbb73_4_37"/>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474" name="Google Shape;474;g128715bbb73_4_37"/>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Models</a:t>
            </a:r>
            <a:endParaRPr b="0" i="0" sz="1720" u="none" cap="none" strike="noStrike">
              <a:solidFill>
                <a:srgbClr val="354DE6"/>
              </a:solidFill>
              <a:latin typeface="Abril Fatface"/>
              <a:ea typeface="Abril Fatface"/>
              <a:cs typeface="Abril Fatface"/>
              <a:sym typeface="Abril Fatface"/>
            </a:endParaRPr>
          </a:p>
        </p:txBody>
      </p:sp>
      <p:sp>
        <p:nvSpPr>
          <p:cNvPr id="475" name="Google Shape;475;g128715bbb73_4_37"/>
          <p:cNvSpPr txBox="1"/>
          <p:nvPr/>
        </p:nvSpPr>
        <p:spPr>
          <a:xfrm>
            <a:off x="3408439" y="813238"/>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Bi-LSTM</a:t>
            </a:r>
            <a:r>
              <a:rPr lang="en-US" sz="1535">
                <a:solidFill>
                  <a:srgbClr val="3D3D3D"/>
                </a:solidFill>
              </a:rPr>
              <a:t> Model</a:t>
            </a:r>
            <a:endParaRPr b="0" i="0" sz="1535" u="none" cap="none" strike="noStrike">
              <a:solidFill>
                <a:srgbClr val="3D3D3D"/>
              </a:solidFill>
              <a:latin typeface="Arial"/>
              <a:ea typeface="Arial"/>
              <a:cs typeface="Arial"/>
              <a:sym typeface="Arial"/>
            </a:endParaRPr>
          </a:p>
        </p:txBody>
      </p:sp>
      <p:pic>
        <p:nvPicPr>
          <p:cNvPr id="476" name="Google Shape;476;g128715bbb73_4_37"/>
          <p:cNvPicPr preferRelativeResize="0"/>
          <p:nvPr/>
        </p:nvPicPr>
        <p:blipFill>
          <a:blip r:embed="rId7">
            <a:alphaModFix/>
          </a:blip>
          <a:stretch>
            <a:fillRect/>
          </a:stretch>
        </p:blipFill>
        <p:spPr>
          <a:xfrm>
            <a:off x="949475" y="1227876"/>
            <a:ext cx="3210301" cy="1834600"/>
          </a:xfrm>
          <a:prstGeom prst="rect">
            <a:avLst/>
          </a:prstGeom>
          <a:noFill/>
          <a:ln>
            <a:noFill/>
          </a:ln>
        </p:spPr>
      </p:pic>
      <p:pic>
        <p:nvPicPr>
          <p:cNvPr id="477" name="Google Shape;477;g128715bbb73_4_37"/>
          <p:cNvPicPr preferRelativeResize="0"/>
          <p:nvPr/>
        </p:nvPicPr>
        <p:blipFill>
          <a:blip r:embed="rId8">
            <a:alphaModFix/>
          </a:blip>
          <a:stretch>
            <a:fillRect/>
          </a:stretch>
        </p:blipFill>
        <p:spPr>
          <a:xfrm>
            <a:off x="5040170" y="1208650"/>
            <a:ext cx="3531806" cy="3592825"/>
          </a:xfrm>
          <a:prstGeom prst="rect">
            <a:avLst/>
          </a:prstGeom>
          <a:noFill/>
          <a:ln>
            <a:noFill/>
          </a:ln>
        </p:spPr>
      </p:pic>
      <p:pic>
        <p:nvPicPr>
          <p:cNvPr id="478" name="Google Shape;478;g128715bbb73_4_37"/>
          <p:cNvPicPr preferRelativeResize="0"/>
          <p:nvPr/>
        </p:nvPicPr>
        <p:blipFill>
          <a:blip r:embed="rId9">
            <a:alphaModFix/>
          </a:blip>
          <a:stretch>
            <a:fillRect/>
          </a:stretch>
        </p:blipFill>
        <p:spPr>
          <a:xfrm>
            <a:off x="373625" y="3313875"/>
            <a:ext cx="4666552" cy="125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1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84" name="Google Shape;484;p18"/>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485" name="Google Shape;485;p18"/>
          <p:cNvPicPr preferRelativeResize="0"/>
          <p:nvPr/>
        </p:nvPicPr>
        <p:blipFill rotWithShape="1">
          <a:blip r:embed="rId5">
            <a:alphaModFix/>
          </a:blip>
          <a:srcRect b="0" l="0" r="0" t="0"/>
          <a:stretch/>
        </p:blipFill>
        <p:spPr>
          <a:xfrm flipH="1">
            <a:off x="4461319" y="304681"/>
            <a:ext cx="4421815" cy="4578137"/>
          </a:xfrm>
          <a:prstGeom prst="rect">
            <a:avLst/>
          </a:prstGeom>
          <a:noFill/>
          <a:ln>
            <a:noFill/>
          </a:ln>
        </p:spPr>
      </p:pic>
      <p:pic>
        <p:nvPicPr>
          <p:cNvPr id="486" name="Google Shape;486;p18"/>
          <p:cNvPicPr preferRelativeResize="0"/>
          <p:nvPr/>
        </p:nvPicPr>
        <p:blipFill rotWithShape="1">
          <a:blip r:embed="rId6">
            <a:alphaModFix/>
          </a:blip>
          <a:srcRect b="0" l="0" r="0" t="0"/>
          <a:stretch/>
        </p:blipFill>
        <p:spPr>
          <a:xfrm>
            <a:off x="3862928" y="3721614"/>
            <a:ext cx="209217" cy="209217"/>
          </a:xfrm>
          <a:prstGeom prst="rect">
            <a:avLst/>
          </a:prstGeom>
          <a:noFill/>
          <a:ln>
            <a:noFill/>
          </a:ln>
        </p:spPr>
      </p:pic>
      <p:pic>
        <p:nvPicPr>
          <p:cNvPr id="487" name="Google Shape;487;p18"/>
          <p:cNvPicPr preferRelativeResize="0"/>
          <p:nvPr/>
        </p:nvPicPr>
        <p:blipFill rotWithShape="1">
          <a:blip r:embed="rId7">
            <a:alphaModFix/>
          </a:blip>
          <a:srcRect b="0" l="0" r="0" t="0"/>
          <a:stretch/>
        </p:blipFill>
        <p:spPr>
          <a:xfrm rot="-2700001">
            <a:off x="-1099218" y="4058812"/>
            <a:ext cx="2198436" cy="2292008"/>
          </a:xfrm>
          <a:prstGeom prst="rect">
            <a:avLst/>
          </a:prstGeom>
          <a:noFill/>
          <a:ln>
            <a:noFill/>
          </a:ln>
        </p:spPr>
      </p:pic>
      <p:pic>
        <p:nvPicPr>
          <p:cNvPr id="488" name="Google Shape;488;p18"/>
          <p:cNvPicPr preferRelativeResize="0"/>
          <p:nvPr/>
        </p:nvPicPr>
        <p:blipFill rotWithShape="1">
          <a:blip r:embed="rId8">
            <a:alphaModFix/>
          </a:blip>
          <a:srcRect b="0" l="0" r="0" t="0"/>
          <a:stretch/>
        </p:blipFill>
        <p:spPr>
          <a:xfrm>
            <a:off x="2842300" y="3992023"/>
            <a:ext cx="335914" cy="335914"/>
          </a:xfrm>
          <a:prstGeom prst="rect">
            <a:avLst/>
          </a:prstGeom>
          <a:noFill/>
          <a:ln>
            <a:noFill/>
          </a:ln>
        </p:spPr>
      </p:pic>
      <p:pic>
        <p:nvPicPr>
          <p:cNvPr id="489" name="Google Shape;489;p18"/>
          <p:cNvPicPr preferRelativeResize="0"/>
          <p:nvPr/>
        </p:nvPicPr>
        <p:blipFill rotWithShape="1">
          <a:blip r:embed="rId9">
            <a:alphaModFix/>
          </a:blip>
          <a:srcRect b="0" l="0" r="0" t="0"/>
          <a:stretch/>
        </p:blipFill>
        <p:spPr>
          <a:xfrm>
            <a:off x="3314998" y="1475642"/>
            <a:ext cx="200480" cy="200480"/>
          </a:xfrm>
          <a:prstGeom prst="rect">
            <a:avLst/>
          </a:prstGeom>
          <a:noFill/>
          <a:ln>
            <a:noFill/>
          </a:ln>
        </p:spPr>
      </p:pic>
      <p:pic>
        <p:nvPicPr>
          <p:cNvPr id="490" name="Google Shape;490;p18"/>
          <p:cNvPicPr preferRelativeResize="0"/>
          <p:nvPr/>
        </p:nvPicPr>
        <p:blipFill rotWithShape="1">
          <a:blip r:embed="rId10">
            <a:alphaModFix/>
          </a:blip>
          <a:srcRect b="0" l="0" r="0" t="0"/>
          <a:stretch/>
        </p:blipFill>
        <p:spPr>
          <a:xfrm>
            <a:off x="631100" y="1440728"/>
            <a:ext cx="4050987" cy="2174316"/>
          </a:xfrm>
          <a:prstGeom prst="rect">
            <a:avLst/>
          </a:prstGeom>
          <a:noFill/>
          <a:ln>
            <a:noFill/>
          </a:ln>
        </p:spPr>
      </p:pic>
      <p:pic>
        <p:nvPicPr>
          <p:cNvPr id="491" name="Google Shape;491;p18"/>
          <p:cNvPicPr preferRelativeResize="0"/>
          <p:nvPr/>
        </p:nvPicPr>
        <p:blipFill rotWithShape="1">
          <a:blip r:embed="rId11">
            <a:alphaModFix/>
          </a:blip>
          <a:srcRect b="0" l="0" r="0" t="0"/>
          <a:stretch/>
        </p:blipFill>
        <p:spPr>
          <a:xfrm>
            <a:off x="5949461" y="1523357"/>
            <a:ext cx="626955" cy="626955"/>
          </a:xfrm>
          <a:prstGeom prst="rect">
            <a:avLst/>
          </a:prstGeom>
          <a:noFill/>
          <a:ln>
            <a:noFill/>
          </a:ln>
        </p:spPr>
      </p:pic>
      <p:sp>
        <p:nvSpPr>
          <p:cNvPr id="492" name="Google Shape;492;p18"/>
          <p:cNvSpPr txBox="1"/>
          <p:nvPr/>
        </p:nvSpPr>
        <p:spPr>
          <a:xfrm>
            <a:off x="6104627" y="1709749"/>
            <a:ext cx="287840" cy="254171"/>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480" u="none" cap="none" strike="noStrike">
                <a:solidFill>
                  <a:srgbClr val="354DE6"/>
                </a:solidFill>
                <a:latin typeface="Abril Fatface"/>
                <a:ea typeface="Abril Fatface"/>
                <a:cs typeface="Abril Fatface"/>
                <a:sym typeface="Abril Fatface"/>
              </a:rPr>
              <a:t>03</a:t>
            </a:r>
            <a:endParaRPr b="0" i="0" sz="1480" u="none" cap="none" strike="noStrike">
              <a:solidFill>
                <a:srgbClr val="354DE6"/>
              </a:solidFill>
              <a:latin typeface="Abril Fatface"/>
              <a:ea typeface="Abril Fatface"/>
              <a:cs typeface="Abril Fatface"/>
              <a:sym typeface="Abril Fatface"/>
            </a:endParaRPr>
          </a:p>
        </p:txBody>
      </p:sp>
      <p:sp>
        <p:nvSpPr>
          <p:cNvPr id="493" name="Google Shape;493;p18"/>
          <p:cNvSpPr txBox="1"/>
          <p:nvPr/>
        </p:nvSpPr>
        <p:spPr>
          <a:xfrm>
            <a:off x="6064885" y="2475865"/>
            <a:ext cx="2410460" cy="1852295"/>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t/>
            </a:r>
            <a:endParaRPr b="0" i="0" sz="2050" u="none" cap="none" strike="noStrike">
              <a:solidFill>
                <a:srgbClr val="424141"/>
              </a:solidFill>
              <a:latin typeface="Arial"/>
              <a:ea typeface="Arial"/>
              <a:cs typeface="Arial"/>
              <a:sym typeface="Arial"/>
            </a:endParaRPr>
          </a:p>
        </p:txBody>
      </p:sp>
      <p:sp>
        <p:nvSpPr>
          <p:cNvPr id="494" name="Google Shape;494;p18"/>
          <p:cNvSpPr txBox="1"/>
          <p:nvPr/>
        </p:nvSpPr>
        <p:spPr>
          <a:xfrm>
            <a:off x="6064714" y="2150066"/>
            <a:ext cx="2410104" cy="364485"/>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b="0" i="0" lang="en-US" sz="2430" u="none" cap="none" strike="noStrike">
                <a:solidFill>
                  <a:srgbClr val="354DE6"/>
                </a:solidFill>
                <a:latin typeface="Abril Fatface"/>
                <a:ea typeface="Abril Fatface"/>
                <a:cs typeface="Abril Fatface"/>
                <a:sym typeface="Abril Fatface"/>
              </a:rPr>
              <a:t>Best Models</a:t>
            </a:r>
            <a:endParaRPr b="0" i="0" sz="243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1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00" name="Google Shape;500;p19"/>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501" name="Google Shape;501;p19"/>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502" name="Google Shape;502;p19"/>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503" name="Google Shape;503;p19"/>
          <p:cNvSpPr txBox="1"/>
          <p:nvPr/>
        </p:nvSpPr>
        <p:spPr>
          <a:xfrm>
            <a:off x="3001582" y="489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Pick Best Models</a:t>
            </a:r>
            <a:endParaRPr b="0" i="0" sz="1720" u="none" cap="none" strike="noStrike">
              <a:solidFill>
                <a:srgbClr val="354DE6"/>
              </a:solidFill>
              <a:latin typeface="Abril Fatface"/>
              <a:ea typeface="Abril Fatface"/>
              <a:cs typeface="Abril Fatface"/>
              <a:sym typeface="Abril Fatface"/>
            </a:endParaRPr>
          </a:p>
        </p:txBody>
      </p:sp>
      <p:sp>
        <p:nvSpPr>
          <p:cNvPr id="504" name="Google Shape;504;p19"/>
          <p:cNvSpPr txBox="1"/>
          <p:nvPr/>
        </p:nvSpPr>
        <p:spPr>
          <a:xfrm>
            <a:off x="3252227" y="769025"/>
            <a:ext cx="2709000" cy="5475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335" u="none" cap="none" strike="noStrike">
                <a:solidFill>
                  <a:srgbClr val="3D3D3D"/>
                </a:solidFill>
                <a:latin typeface="Arial"/>
                <a:ea typeface="Arial"/>
                <a:cs typeface="Arial"/>
                <a:sym typeface="Arial"/>
              </a:rPr>
              <a:t>How to </a:t>
            </a:r>
            <a:r>
              <a:rPr lang="en-US" sz="1335">
                <a:solidFill>
                  <a:srgbClr val="3D3D3D"/>
                </a:solidFill>
              </a:rPr>
              <a:t>determine</a:t>
            </a:r>
            <a:r>
              <a:rPr b="0" i="0" lang="en-US" sz="1335" u="none" cap="none" strike="noStrike">
                <a:solidFill>
                  <a:srgbClr val="3D3D3D"/>
                </a:solidFill>
                <a:latin typeface="Arial"/>
                <a:ea typeface="Arial"/>
                <a:cs typeface="Arial"/>
                <a:sym typeface="Arial"/>
              </a:rPr>
              <a:t> the best?</a:t>
            </a:r>
            <a:endParaRPr b="0" i="0" sz="1335" u="none" cap="none" strike="noStrike">
              <a:solidFill>
                <a:srgbClr val="3D3D3D"/>
              </a:solidFill>
              <a:latin typeface="Arial"/>
              <a:ea typeface="Arial"/>
              <a:cs typeface="Arial"/>
              <a:sym typeface="Arial"/>
            </a:endParaRPr>
          </a:p>
        </p:txBody>
      </p:sp>
      <p:pic>
        <p:nvPicPr>
          <p:cNvPr id="505" name="Google Shape;505;p19"/>
          <p:cNvPicPr preferRelativeResize="0"/>
          <p:nvPr/>
        </p:nvPicPr>
        <p:blipFill rotWithShape="1">
          <a:blip r:embed="rId7">
            <a:alphaModFix/>
          </a:blip>
          <a:srcRect b="0" l="0" r="0" t="0"/>
          <a:stretch/>
        </p:blipFill>
        <p:spPr>
          <a:xfrm>
            <a:off x="1585336" y="1758662"/>
            <a:ext cx="1549589" cy="1235298"/>
          </a:xfrm>
          <a:prstGeom prst="rect">
            <a:avLst/>
          </a:prstGeom>
          <a:noFill/>
          <a:ln>
            <a:noFill/>
          </a:ln>
        </p:spPr>
      </p:pic>
      <p:pic>
        <p:nvPicPr>
          <p:cNvPr id="506" name="Google Shape;506;p19"/>
          <p:cNvPicPr preferRelativeResize="0"/>
          <p:nvPr/>
        </p:nvPicPr>
        <p:blipFill rotWithShape="1">
          <a:blip r:embed="rId8">
            <a:alphaModFix/>
          </a:blip>
          <a:srcRect b="0" l="0" r="0" t="0"/>
          <a:stretch/>
        </p:blipFill>
        <p:spPr>
          <a:xfrm>
            <a:off x="6147961" y="1758662"/>
            <a:ext cx="1410701" cy="1388309"/>
          </a:xfrm>
          <a:prstGeom prst="rect">
            <a:avLst/>
          </a:prstGeom>
          <a:noFill/>
          <a:ln>
            <a:noFill/>
          </a:ln>
        </p:spPr>
      </p:pic>
      <p:pic>
        <p:nvPicPr>
          <p:cNvPr id="507" name="Google Shape;507;p19"/>
          <p:cNvPicPr preferRelativeResize="0"/>
          <p:nvPr/>
        </p:nvPicPr>
        <p:blipFill rotWithShape="1">
          <a:blip r:embed="rId9">
            <a:alphaModFix/>
          </a:blip>
          <a:srcRect b="0" l="0" r="0" t="0"/>
          <a:stretch/>
        </p:blipFill>
        <p:spPr>
          <a:xfrm>
            <a:off x="4147624" y="1758662"/>
            <a:ext cx="918194" cy="1388309"/>
          </a:xfrm>
          <a:prstGeom prst="rect">
            <a:avLst/>
          </a:prstGeom>
          <a:noFill/>
          <a:ln>
            <a:noFill/>
          </a:ln>
        </p:spPr>
      </p:pic>
      <p:sp>
        <p:nvSpPr>
          <p:cNvPr id="508" name="Google Shape;508;p19"/>
          <p:cNvSpPr txBox="1"/>
          <p:nvPr/>
        </p:nvSpPr>
        <p:spPr>
          <a:xfrm>
            <a:off x="1685394" y="3304250"/>
            <a:ext cx="1226793" cy="317182"/>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1</a:t>
            </a:r>
            <a:endParaRPr b="0" i="0" sz="1235" u="none" cap="none" strike="noStrike">
              <a:solidFill>
                <a:srgbClr val="424141"/>
              </a:solidFill>
              <a:latin typeface="Arial"/>
              <a:ea typeface="Arial"/>
              <a:cs typeface="Arial"/>
              <a:sym typeface="Arial"/>
            </a:endParaRPr>
          </a:p>
        </p:txBody>
      </p:sp>
      <p:sp>
        <p:nvSpPr>
          <p:cNvPr id="509" name="Google Shape;509;p19"/>
          <p:cNvSpPr txBox="1"/>
          <p:nvPr/>
        </p:nvSpPr>
        <p:spPr>
          <a:xfrm>
            <a:off x="3931985" y="3304250"/>
            <a:ext cx="1226793" cy="317182"/>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2</a:t>
            </a:r>
            <a:endParaRPr b="0" i="0" sz="1235" u="none" cap="none" strike="noStrike">
              <a:solidFill>
                <a:srgbClr val="424141"/>
              </a:solidFill>
              <a:latin typeface="Arial"/>
              <a:ea typeface="Arial"/>
              <a:cs typeface="Arial"/>
              <a:sym typeface="Arial"/>
            </a:endParaRPr>
          </a:p>
        </p:txBody>
      </p:sp>
      <p:sp>
        <p:nvSpPr>
          <p:cNvPr id="510" name="Google Shape;510;p19"/>
          <p:cNvSpPr txBox="1"/>
          <p:nvPr/>
        </p:nvSpPr>
        <p:spPr>
          <a:xfrm>
            <a:off x="6178576" y="3304250"/>
            <a:ext cx="1226793" cy="317182"/>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3</a:t>
            </a:r>
            <a:endParaRPr b="0" i="0" sz="1235" u="none" cap="none" strike="noStrike">
              <a:solidFill>
                <a:srgbClr val="42414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2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16" name="Google Shape;516;p20"/>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517" name="Google Shape;517;p20"/>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518" name="Google Shape;518;p20"/>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519" name="Google Shape;519;p20"/>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Lift Chart </a:t>
            </a:r>
            <a:endParaRPr b="0" i="0" sz="1720" u="none" cap="none" strike="noStrike">
              <a:solidFill>
                <a:srgbClr val="354DE6"/>
              </a:solidFill>
              <a:latin typeface="Abril Fatface"/>
              <a:ea typeface="Abril Fatface"/>
              <a:cs typeface="Abril Fatface"/>
              <a:sym typeface="Abril Fatface"/>
            </a:endParaRPr>
          </a:p>
        </p:txBody>
      </p:sp>
      <p:sp>
        <p:nvSpPr>
          <p:cNvPr id="520" name="Google Shape;520;p20"/>
          <p:cNvSpPr txBox="1"/>
          <p:nvPr/>
        </p:nvSpPr>
        <p:spPr>
          <a:xfrm>
            <a:off x="3307246" y="2910932"/>
            <a:ext cx="2299550" cy="77724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00" u="none" cap="none" strike="noStrike">
              <a:solidFill>
                <a:srgbClr val="3D3D3D"/>
              </a:solidFill>
              <a:latin typeface="Arial"/>
              <a:ea typeface="Arial"/>
              <a:cs typeface="Arial"/>
              <a:sym typeface="Arial"/>
            </a:endParaRPr>
          </a:p>
        </p:txBody>
      </p:sp>
      <p:pic>
        <p:nvPicPr>
          <p:cNvPr id="521" name="Google Shape;521;p20"/>
          <p:cNvPicPr preferRelativeResize="0"/>
          <p:nvPr/>
        </p:nvPicPr>
        <p:blipFill>
          <a:blip r:embed="rId7">
            <a:alphaModFix/>
          </a:blip>
          <a:stretch>
            <a:fillRect/>
          </a:stretch>
        </p:blipFill>
        <p:spPr>
          <a:xfrm>
            <a:off x="1806440" y="1227950"/>
            <a:ext cx="5531125" cy="35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g128715bbb73_4_8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27" name="Google Shape;527;g128715bbb73_4_80"/>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528" name="Google Shape;528;g128715bbb73_4_80"/>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529" name="Google Shape;529;g128715bbb73_4_80"/>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530" name="Google Shape;530;g128715bbb73_4_80"/>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prospects</a:t>
            </a:r>
            <a:endParaRPr b="0" i="0" sz="1720" u="none" cap="none" strike="noStrike">
              <a:solidFill>
                <a:srgbClr val="354DE6"/>
              </a:solidFill>
              <a:latin typeface="Abril Fatface"/>
              <a:ea typeface="Abril Fatface"/>
              <a:cs typeface="Abril Fatface"/>
              <a:sym typeface="Abril Fatface"/>
            </a:endParaRPr>
          </a:p>
        </p:txBody>
      </p:sp>
      <p:sp>
        <p:nvSpPr>
          <p:cNvPr id="531" name="Google Shape;531;g128715bbb73_4_80"/>
          <p:cNvSpPr txBox="1"/>
          <p:nvPr/>
        </p:nvSpPr>
        <p:spPr>
          <a:xfrm>
            <a:off x="3408439" y="813238"/>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Results</a:t>
            </a:r>
            <a:endParaRPr b="0" i="0" sz="1535" u="none" cap="none" strike="noStrike">
              <a:solidFill>
                <a:srgbClr val="3D3D3D"/>
              </a:solidFill>
              <a:latin typeface="Arial"/>
              <a:ea typeface="Arial"/>
              <a:cs typeface="Arial"/>
              <a:sym typeface="Arial"/>
            </a:endParaRPr>
          </a:p>
        </p:txBody>
      </p:sp>
      <p:sp>
        <p:nvSpPr>
          <p:cNvPr id="532" name="Google Shape;532;g128715bbb73_4_80"/>
          <p:cNvSpPr txBox="1"/>
          <p:nvPr/>
        </p:nvSpPr>
        <p:spPr>
          <a:xfrm>
            <a:off x="1279350" y="1208613"/>
            <a:ext cx="2129100" cy="3231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985" u="none" cap="none" strike="noStrike">
                <a:solidFill>
                  <a:srgbClr val="354DE6"/>
                </a:solidFill>
                <a:latin typeface="Abril Fatface"/>
                <a:ea typeface="Abril Fatface"/>
                <a:cs typeface="Abril Fatface"/>
                <a:sym typeface="Abril Fatface"/>
              </a:rPr>
              <a:t>AUC</a:t>
            </a:r>
            <a:endParaRPr b="0" i="0" sz="1985" u="none" cap="none" strike="noStrike">
              <a:solidFill>
                <a:srgbClr val="354DE6"/>
              </a:solidFill>
              <a:latin typeface="Abril Fatface"/>
              <a:ea typeface="Abril Fatface"/>
              <a:cs typeface="Abril Fatface"/>
              <a:sym typeface="Abril Fatface"/>
            </a:endParaRPr>
          </a:p>
        </p:txBody>
      </p:sp>
      <p:sp>
        <p:nvSpPr>
          <p:cNvPr id="533" name="Google Shape;533;g128715bbb73_4_80"/>
          <p:cNvSpPr txBox="1"/>
          <p:nvPr/>
        </p:nvSpPr>
        <p:spPr>
          <a:xfrm>
            <a:off x="3307246" y="2910932"/>
            <a:ext cx="2299500" cy="777300"/>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b="0" i="0" sz="800" u="none" cap="none" strike="noStrike">
              <a:solidFill>
                <a:srgbClr val="3D3D3D"/>
              </a:solidFill>
              <a:latin typeface="Arial"/>
              <a:ea typeface="Arial"/>
              <a:cs typeface="Arial"/>
              <a:sym typeface="Arial"/>
            </a:endParaRPr>
          </a:p>
        </p:txBody>
      </p:sp>
      <p:sp>
        <p:nvSpPr>
          <p:cNvPr id="534" name="Google Shape;534;g128715bbb73_4_80"/>
          <p:cNvSpPr txBox="1"/>
          <p:nvPr/>
        </p:nvSpPr>
        <p:spPr>
          <a:xfrm>
            <a:off x="4383425" y="1208625"/>
            <a:ext cx="3321000" cy="3231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985">
                <a:solidFill>
                  <a:srgbClr val="354DE6"/>
                </a:solidFill>
                <a:latin typeface="Abril Fatface"/>
                <a:ea typeface="Abril Fatface"/>
                <a:cs typeface="Abril Fatface"/>
                <a:sym typeface="Abril Fatface"/>
              </a:rPr>
              <a:t>Soundness&amp; Completeness</a:t>
            </a:r>
            <a:endParaRPr b="0" i="0" sz="1985" u="none" cap="none" strike="noStrike">
              <a:solidFill>
                <a:srgbClr val="354DE6"/>
              </a:solidFill>
              <a:latin typeface="Abril Fatface"/>
              <a:ea typeface="Abril Fatface"/>
              <a:cs typeface="Abril Fatface"/>
              <a:sym typeface="Abril Fatface"/>
            </a:endParaRPr>
          </a:p>
        </p:txBody>
      </p:sp>
      <p:pic>
        <p:nvPicPr>
          <p:cNvPr id="535" name="Google Shape;535;g128715bbb73_4_80"/>
          <p:cNvPicPr preferRelativeResize="0"/>
          <p:nvPr/>
        </p:nvPicPr>
        <p:blipFill>
          <a:blip r:embed="rId7">
            <a:alphaModFix/>
          </a:blip>
          <a:stretch>
            <a:fillRect/>
          </a:stretch>
        </p:blipFill>
        <p:spPr>
          <a:xfrm>
            <a:off x="3999138" y="1841525"/>
            <a:ext cx="4089575" cy="2916050"/>
          </a:xfrm>
          <a:prstGeom prst="rect">
            <a:avLst/>
          </a:prstGeom>
          <a:noFill/>
          <a:ln>
            <a:noFill/>
          </a:ln>
        </p:spPr>
      </p:pic>
      <p:pic>
        <p:nvPicPr>
          <p:cNvPr id="536" name="Google Shape;536;g128715bbb73_4_80"/>
          <p:cNvPicPr preferRelativeResize="0"/>
          <p:nvPr/>
        </p:nvPicPr>
        <p:blipFill>
          <a:blip r:embed="rId8">
            <a:alphaModFix/>
          </a:blip>
          <a:stretch>
            <a:fillRect/>
          </a:stretch>
        </p:blipFill>
        <p:spPr>
          <a:xfrm>
            <a:off x="570375" y="1531725"/>
            <a:ext cx="3320999" cy="30220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3" name="Google Shape;63;p3"/>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64" name="Google Shape;64;p3"/>
          <p:cNvPicPr preferRelativeResize="0"/>
          <p:nvPr/>
        </p:nvPicPr>
        <p:blipFill rotWithShape="1">
          <a:blip r:embed="rId5">
            <a:alphaModFix/>
          </a:blip>
          <a:srcRect b="0" l="0" r="0" t="0"/>
          <a:stretch/>
        </p:blipFill>
        <p:spPr>
          <a:xfrm flipH="1">
            <a:off x="4461319" y="304681"/>
            <a:ext cx="4421815" cy="4578137"/>
          </a:xfrm>
          <a:prstGeom prst="rect">
            <a:avLst/>
          </a:prstGeom>
          <a:noFill/>
          <a:ln>
            <a:noFill/>
          </a:ln>
        </p:spPr>
      </p:pic>
      <p:pic>
        <p:nvPicPr>
          <p:cNvPr id="65" name="Google Shape;65;p3"/>
          <p:cNvPicPr preferRelativeResize="0"/>
          <p:nvPr/>
        </p:nvPicPr>
        <p:blipFill rotWithShape="1">
          <a:blip r:embed="rId6">
            <a:alphaModFix/>
          </a:blip>
          <a:srcRect b="0" l="0" r="0" t="0"/>
          <a:stretch/>
        </p:blipFill>
        <p:spPr>
          <a:xfrm>
            <a:off x="3862928" y="3721614"/>
            <a:ext cx="209217" cy="209217"/>
          </a:xfrm>
          <a:prstGeom prst="rect">
            <a:avLst/>
          </a:prstGeom>
          <a:noFill/>
          <a:ln>
            <a:noFill/>
          </a:ln>
        </p:spPr>
      </p:pic>
      <p:pic>
        <p:nvPicPr>
          <p:cNvPr id="66" name="Google Shape;66;p3"/>
          <p:cNvPicPr preferRelativeResize="0"/>
          <p:nvPr/>
        </p:nvPicPr>
        <p:blipFill rotWithShape="1">
          <a:blip r:embed="rId7">
            <a:alphaModFix/>
          </a:blip>
          <a:srcRect b="0" l="0" r="0" t="0"/>
          <a:stretch/>
        </p:blipFill>
        <p:spPr>
          <a:xfrm rot="-2700001">
            <a:off x="-1099218" y="4058812"/>
            <a:ext cx="2198436" cy="2292008"/>
          </a:xfrm>
          <a:prstGeom prst="rect">
            <a:avLst/>
          </a:prstGeom>
          <a:noFill/>
          <a:ln>
            <a:noFill/>
          </a:ln>
        </p:spPr>
      </p:pic>
      <p:pic>
        <p:nvPicPr>
          <p:cNvPr id="67" name="Google Shape;67;p3"/>
          <p:cNvPicPr preferRelativeResize="0"/>
          <p:nvPr/>
        </p:nvPicPr>
        <p:blipFill rotWithShape="1">
          <a:blip r:embed="rId8">
            <a:alphaModFix/>
          </a:blip>
          <a:srcRect b="0" l="0" r="0" t="0"/>
          <a:stretch/>
        </p:blipFill>
        <p:spPr>
          <a:xfrm>
            <a:off x="2842300" y="3992023"/>
            <a:ext cx="335914" cy="335914"/>
          </a:xfrm>
          <a:prstGeom prst="rect">
            <a:avLst/>
          </a:prstGeom>
          <a:noFill/>
          <a:ln>
            <a:noFill/>
          </a:ln>
        </p:spPr>
      </p:pic>
      <p:pic>
        <p:nvPicPr>
          <p:cNvPr id="68" name="Google Shape;68;p3"/>
          <p:cNvPicPr preferRelativeResize="0"/>
          <p:nvPr/>
        </p:nvPicPr>
        <p:blipFill rotWithShape="1">
          <a:blip r:embed="rId9">
            <a:alphaModFix/>
          </a:blip>
          <a:srcRect b="0" l="0" r="0" t="0"/>
          <a:stretch/>
        </p:blipFill>
        <p:spPr>
          <a:xfrm>
            <a:off x="3314998" y="1475642"/>
            <a:ext cx="200480" cy="200480"/>
          </a:xfrm>
          <a:prstGeom prst="rect">
            <a:avLst/>
          </a:prstGeom>
          <a:noFill/>
          <a:ln>
            <a:noFill/>
          </a:ln>
        </p:spPr>
      </p:pic>
      <p:pic>
        <p:nvPicPr>
          <p:cNvPr id="69" name="Google Shape;69;p3"/>
          <p:cNvPicPr preferRelativeResize="0"/>
          <p:nvPr/>
        </p:nvPicPr>
        <p:blipFill rotWithShape="1">
          <a:blip r:embed="rId10">
            <a:alphaModFix/>
          </a:blip>
          <a:srcRect b="0" l="0" r="0" t="0"/>
          <a:stretch/>
        </p:blipFill>
        <p:spPr>
          <a:xfrm>
            <a:off x="631100" y="1440728"/>
            <a:ext cx="4050987" cy="2174316"/>
          </a:xfrm>
          <a:prstGeom prst="rect">
            <a:avLst/>
          </a:prstGeom>
          <a:noFill/>
          <a:ln>
            <a:noFill/>
          </a:ln>
        </p:spPr>
      </p:pic>
      <p:pic>
        <p:nvPicPr>
          <p:cNvPr id="70" name="Google Shape;70;p3"/>
          <p:cNvPicPr preferRelativeResize="0"/>
          <p:nvPr/>
        </p:nvPicPr>
        <p:blipFill rotWithShape="1">
          <a:blip r:embed="rId11">
            <a:alphaModFix/>
          </a:blip>
          <a:srcRect b="0" l="0" r="0" t="0"/>
          <a:stretch/>
        </p:blipFill>
        <p:spPr>
          <a:xfrm>
            <a:off x="5949461" y="1523357"/>
            <a:ext cx="626955" cy="626955"/>
          </a:xfrm>
          <a:prstGeom prst="rect">
            <a:avLst/>
          </a:prstGeom>
          <a:noFill/>
          <a:ln>
            <a:noFill/>
          </a:ln>
        </p:spPr>
      </p:pic>
      <p:sp>
        <p:nvSpPr>
          <p:cNvPr id="71" name="Google Shape;71;p3"/>
          <p:cNvSpPr txBox="1"/>
          <p:nvPr/>
        </p:nvSpPr>
        <p:spPr>
          <a:xfrm>
            <a:off x="6104627" y="1726818"/>
            <a:ext cx="287840" cy="254171"/>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480" u="none" cap="none" strike="noStrike">
                <a:solidFill>
                  <a:srgbClr val="354DE6"/>
                </a:solidFill>
                <a:latin typeface="Abril Fatface"/>
                <a:ea typeface="Abril Fatface"/>
                <a:cs typeface="Abril Fatface"/>
                <a:sym typeface="Abril Fatface"/>
              </a:rPr>
              <a:t>01</a:t>
            </a:r>
            <a:endParaRPr b="0" i="0" sz="1480" u="none" cap="none" strike="noStrike">
              <a:solidFill>
                <a:srgbClr val="354DE6"/>
              </a:solidFill>
              <a:latin typeface="Abril Fatface"/>
              <a:ea typeface="Abril Fatface"/>
              <a:cs typeface="Abril Fatface"/>
              <a:sym typeface="Abril Fatface"/>
            </a:endParaRPr>
          </a:p>
        </p:txBody>
      </p:sp>
      <p:sp>
        <p:nvSpPr>
          <p:cNvPr id="72" name="Google Shape;72;p3"/>
          <p:cNvSpPr txBox="1"/>
          <p:nvPr/>
        </p:nvSpPr>
        <p:spPr>
          <a:xfrm>
            <a:off x="6064728" y="2475850"/>
            <a:ext cx="1917600" cy="549600"/>
          </a:xfrm>
          <a:prstGeom prst="rect">
            <a:avLst/>
          </a:prstGeom>
          <a:noFill/>
          <a:ln>
            <a:noFill/>
          </a:ln>
        </p:spPr>
        <p:txBody>
          <a:bodyPr anchorCtr="0" anchor="ctr" bIns="45700" lIns="91425" spcFirstLastPara="1" rIns="91425" wrap="square" tIns="45700">
            <a:noAutofit/>
          </a:bodyPr>
          <a:lstStyle/>
          <a:p>
            <a:pPr indent="0" lvl="0" marL="0" marR="0" rtl="0" algn="l">
              <a:lnSpc>
                <a:spcPct val="158000"/>
              </a:lnSpc>
              <a:spcBef>
                <a:spcPts val="0"/>
              </a:spcBef>
              <a:spcAft>
                <a:spcPts val="0"/>
              </a:spcAft>
              <a:buNone/>
            </a:pPr>
            <a:r>
              <a:rPr b="0" i="0" lang="en-US" sz="1650" u="none" cap="none" strike="noStrike">
                <a:solidFill>
                  <a:srgbClr val="424141"/>
                </a:solidFill>
                <a:latin typeface="Arial"/>
                <a:ea typeface="Arial"/>
                <a:cs typeface="Arial"/>
                <a:sym typeface="Arial"/>
              </a:rPr>
              <a:t>Background</a:t>
            </a:r>
            <a:endParaRPr b="0" i="0" sz="1650" u="none" cap="none" strike="noStrike">
              <a:solidFill>
                <a:srgbClr val="424141"/>
              </a:solidFill>
              <a:latin typeface="Arial"/>
              <a:ea typeface="Arial"/>
              <a:cs typeface="Arial"/>
              <a:sym typeface="Arial"/>
            </a:endParaRPr>
          </a:p>
        </p:txBody>
      </p:sp>
      <p:sp>
        <p:nvSpPr>
          <p:cNvPr id="73" name="Google Shape;73;p3"/>
          <p:cNvSpPr txBox="1"/>
          <p:nvPr/>
        </p:nvSpPr>
        <p:spPr>
          <a:xfrm>
            <a:off x="6064714" y="2111351"/>
            <a:ext cx="2410200" cy="364500"/>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b="0" i="0" lang="en-US" sz="2430" u="none" cap="none" strike="noStrike">
                <a:solidFill>
                  <a:srgbClr val="354DE6"/>
                </a:solidFill>
                <a:latin typeface="Abril Fatface"/>
                <a:ea typeface="Abril Fatface"/>
                <a:cs typeface="Abril Fatface"/>
                <a:sym typeface="Abril Fatface"/>
              </a:rPr>
              <a:t>Introduction</a:t>
            </a:r>
            <a:endParaRPr b="0" i="0" sz="243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42" name="Google Shape;542;p21"/>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543" name="Google Shape;543;p21"/>
          <p:cNvPicPr preferRelativeResize="0"/>
          <p:nvPr/>
        </p:nvPicPr>
        <p:blipFill rotWithShape="1">
          <a:blip r:embed="rId5">
            <a:alphaModFix/>
          </a:blip>
          <a:srcRect b="0" l="0" r="0" t="0"/>
          <a:stretch/>
        </p:blipFill>
        <p:spPr>
          <a:xfrm flipH="1">
            <a:off x="4461319" y="304681"/>
            <a:ext cx="4421815" cy="4578137"/>
          </a:xfrm>
          <a:prstGeom prst="rect">
            <a:avLst/>
          </a:prstGeom>
          <a:noFill/>
          <a:ln>
            <a:noFill/>
          </a:ln>
        </p:spPr>
      </p:pic>
      <p:pic>
        <p:nvPicPr>
          <p:cNvPr id="544" name="Google Shape;544;p21"/>
          <p:cNvPicPr preferRelativeResize="0"/>
          <p:nvPr/>
        </p:nvPicPr>
        <p:blipFill rotWithShape="1">
          <a:blip r:embed="rId6">
            <a:alphaModFix/>
          </a:blip>
          <a:srcRect b="0" l="0" r="0" t="0"/>
          <a:stretch/>
        </p:blipFill>
        <p:spPr>
          <a:xfrm>
            <a:off x="3862928" y="3721614"/>
            <a:ext cx="209217" cy="209217"/>
          </a:xfrm>
          <a:prstGeom prst="rect">
            <a:avLst/>
          </a:prstGeom>
          <a:noFill/>
          <a:ln>
            <a:noFill/>
          </a:ln>
        </p:spPr>
      </p:pic>
      <p:pic>
        <p:nvPicPr>
          <p:cNvPr id="545" name="Google Shape;545;p21"/>
          <p:cNvPicPr preferRelativeResize="0"/>
          <p:nvPr/>
        </p:nvPicPr>
        <p:blipFill rotWithShape="1">
          <a:blip r:embed="rId7">
            <a:alphaModFix/>
          </a:blip>
          <a:srcRect b="0" l="0" r="0" t="0"/>
          <a:stretch/>
        </p:blipFill>
        <p:spPr>
          <a:xfrm rot="-2700001">
            <a:off x="-1099218" y="4058812"/>
            <a:ext cx="2198436" cy="2292008"/>
          </a:xfrm>
          <a:prstGeom prst="rect">
            <a:avLst/>
          </a:prstGeom>
          <a:noFill/>
          <a:ln>
            <a:noFill/>
          </a:ln>
        </p:spPr>
      </p:pic>
      <p:pic>
        <p:nvPicPr>
          <p:cNvPr id="546" name="Google Shape;546;p21"/>
          <p:cNvPicPr preferRelativeResize="0"/>
          <p:nvPr/>
        </p:nvPicPr>
        <p:blipFill rotWithShape="1">
          <a:blip r:embed="rId8">
            <a:alphaModFix/>
          </a:blip>
          <a:srcRect b="0" l="0" r="0" t="0"/>
          <a:stretch/>
        </p:blipFill>
        <p:spPr>
          <a:xfrm>
            <a:off x="2842300" y="3992023"/>
            <a:ext cx="335914" cy="335914"/>
          </a:xfrm>
          <a:prstGeom prst="rect">
            <a:avLst/>
          </a:prstGeom>
          <a:noFill/>
          <a:ln>
            <a:noFill/>
          </a:ln>
        </p:spPr>
      </p:pic>
      <p:pic>
        <p:nvPicPr>
          <p:cNvPr id="547" name="Google Shape;547;p21"/>
          <p:cNvPicPr preferRelativeResize="0"/>
          <p:nvPr/>
        </p:nvPicPr>
        <p:blipFill rotWithShape="1">
          <a:blip r:embed="rId9">
            <a:alphaModFix/>
          </a:blip>
          <a:srcRect b="0" l="0" r="0" t="0"/>
          <a:stretch/>
        </p:blipFill>
        <p:spPr>
          <a:xfrm>
            <a:off x="3314998" y="1475642"/>
            <a:ext cx="200480" cy="200480"/>
          </a:xfrm>
          <a:prstGeom prst="rect">
            <a:avLst/>
          </a:prstGeom>
          <a:noFill/>
          <a:ln>
            <a:noFill/>
          </a:ln>
        </p:spPr>
      </p:pic>
      <p:pic>
        <p:nvPicPr>
          <p:cNvPr id="548" name="Google Shape;548;p21"/>
          <p:cNvPicPr preferRelativeResize="0"/>
          <p:nvPr/>
        </p:nvPicPr>
        <p:blipFill rotWithShape="1">
          <a:blip r:embed="rId10">
            <a:alphaModFix/>
          </a:blip>
          <a:srcRect b="0" l="0" r="0" t="0"/>
          <a:stretch/>
        </p:blipFill>
        <p:spPr>
          <a:xfrm>
            <a:off x="631100" y="1440728"/>
            <a:ext cx="4050987" cy="2174316"/>
          </a:xfrm>
          <a:prstGeom prst="rect">
            <a:avLst/>
          </a:prstGeom>
          <a:noFill/>
          <a:ln>
            <a:noFill/>
          </a:ln>
        </p:spPr>
      </p:pic>
      <p:pic>
        <p:nvPicPr>
          <p:cNvPr id="549" name="Google Shape;549;p21"/>
          <p:cNvPicPr preferRelativeResize="0"/>
          <p:nvPr/>
        </p:nvPicPr>
        <p:blipFill rotWithShape="1">
          <a:blip r:embed="rId11">
            <a:alphaModFix/>
          </a:blip>
          <a:srcRect b="0" l="0" r="0" t="0"/>
          <a:stretch/>
        </p:blipFill>
        <p:spPr>
          <a:xfrm>
            <a:off x="5949461" y="1523357"/>
            <a:ext cx="626955" cy="626955"/>
          </a:xfrm>
          <a:prstGeom prst="rect">
            <a:avLst/>
          </a:prstGeom>
          <a:noFill/>
          <a:ln>
            <a:noFill/>
          </a:ln>
        </p:spPr>
      </p:pic>
      <p:sp>
        <p:nvSpPr>
          <p:cNvPr id="550" name="Google Shape;550;p21"/>
          <p:cNvSpPr txBox="1"/>
          <p:nvPr/>
        </p:nvSpPr>
        <p:spPr>
          <a:xfrm>
            <a:off x="6104627" y="1709749"/>
            <a:ext cx="287840" cy="254171"/>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480" u="none" cap="none" strike="noStrike">
                <a:solidFill>
                  <a:srgbClr val="354DE6"/>
                </a:solidFill>
                <a:latin typeface="Abril Fatface"/>
                <a:ea typeface="Abril Fatface"/>
                <a:cs typeface="Abril Fatface"/>
                <a:sym typeface="Abril Fatface"/>
              </a:rPr>
              <a:t>04</a:t>
            </a:r>
            <a:endParaRPr b="0" i="0" sz="1480" u="none" cap="none" strike="noStrike">
              <a:solidFill>
                <a:srgbClr val="354DE6"/>
              </a:solidFill>
              <a:latin typeface="Abril Fatface"/>
              <a:ea typeface="Abril Fatface"/>
              <a:cs typeface="Abril Fatface"/>
              <a:sym typeface="Abril Fatface"/>
            </a:endParaRPr>
          </a:p>
        </p:txBody>
      </p:sp>
      <p:sp>
        <p:nvSpPr>
          <p:cNvPr id="551" name="Google Shape;551;p21"/>
          <p:cNvSpPr txBox="1"/>
          <p:nvPr/>
        </p:nvSpPr>
        <p:spPr>
          <a:xfrm>
            <a:off x="6064714" y="2117528"/>
            <a:ext cx="1890211" cy="364485"/>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lang="en-US" sz="2430">
                <a:solidFill>
                  <a:srgbClr val="354DE6"/>
                </a:solidFill>
                <a:latin typeface="Abril Fatface"/>
                <a:ea typeface="Abril Fatface"/>
                <a:cs typeface="Abril Fatface"/>
                <a:sym typeface="Abril Fatface"/>
              </a:rPr>
              <a:t>Votes</a:t>
            </a:r>
            <a:endParaRPr b="0" i="0" sz="243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2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57" name="Google Shape;557;p22"/>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558" name="Google Shape;558;p22"/>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559" name="Google Shape;559;p22"/>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560" name="Google Shape;560;p22"/>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prospects</a:t>
            </a:r>
            <a:endParaRPr b="0" i="0" sz="1720" u="none" cap="none" strike="noStrike">
              <a:solidFill>
                <a:srgbClr val="354DE6"/>
              </a:solidFill>
              <a:latin typeface="Abril Fatface"/>
              <a:ea typeface="Abril Fatface"/>
              <a:cs typeface="Abril Fatface"/>
              <a:sym typeface="Abril Fatface"/>
            </a:endParaRPr>
          </a:p>
        </p:txBody>
      </p:sp>
      <p:sp>
        <p:nvSpPr>
          <p:cNvPr id="561" name="Google Shape;561;p22"/>
          <p:cNvSpPr txBox="1"/>
          <p:nvPr/>
        </p:nvSpPr>
        <p:spPr>
          <a:xfrm>
            <a:off x="3408439" y="813238"/>
            <a:ext cx="2115565" cy="395395"/>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Results</a:t>
            </a:r>
            <a:endParaRPr b="0" i="0" sz="1535" u="none" cap="none" strike="noStrike">
              <a:solidFill>
                <a:srgbClr val="3D3D3D"/>
              </a:solidFill>
              <a:latin typeface="Arial"/>
              <a:ea typeface="Arial"/>
              <a:cs typeface="Arial"/>
              <a:sym typeface="Arial"/>
            </a:endParaRPr>
          </a:p>
        </p:txBody>
      </p:sp>
      <p:graphicFrame>
        <p:nvGraphicFramePr>
          <p:cNvPr id="562" name="Google Shape;562;p22"/>
          <p:cNvGraphicFramePr/>
          <p:nvPr/>
        </p:nvGraphicFramePr>
        <p:xfrm>
          <a:off x="691675" y="1319500"/>
          <a:ext cx="3000000" cy="3000000"/>
        </p:xfrm>
        <a:graphic>
          <a:graphicData uri="http://schemas.openxmlformats.org/drawingml/2006/table">
            <a:tbl>
              <a:tblPr>
                <a:noFill/>
                <a:tableStyleId>{32AB31C5-7B22-4006-B8ED-885366E8C399}</a:tableStyleId>
              </a:tblPr>
              <a:tblGrid>
                <a:gridCol w="1691625"/>
                <a:gridCol w="919400"/>
                <a:gridCol w="991450"/>
                <a:gridCol w="978525"/>
              </a:tblGrid>
              <a:tr h="489225">
                <a:tc>
                  <a:txBody>
                    <a:bodyPr/>
                    <a:lstStyle/>
                    <a:p>
                      <a:pPr indent="0" lvl="0" marL="0" rtl="0" algn="l">
                        <a:lnSpc>
                          <a:spcPct val="150000"/>
                        </a:lnSpc>
                        <a:spcBef>
                          <a:spcPts val="0"/>
                        </a:spcBef>
                        <a:spcAft>
                          <a:spcPts val="0"/>
                        </a:spcAft>
                        <a:buNone/>
                      </a:pPr>
                      <a:r>
                        <a:rPr b="1" lang="en-US" sz="1300">
                          <a:solidFill>
                            <a:srgbClr val="434343"/>
                          </a:solidFill>
                        </a:rPr>
                        <a:t>Model</a:t>
                      </a:r>
                      <a:endParaRPr b="1" sz="12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Accuracy</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Sensitivity</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Specificity</a:t>
                      </a:r>
                      <a:endParaRPr b="1" sz="1300">
                        <a:solidFill>
                          <a:srgbClr val="434343"/>
                        </a:solidFill>
                      </a:endParaRPr>
                    </a:p>
                  </a:txBody>
                  <a:tcPr marT="63500" marB="63500" marR="63500" marL="63500"/>
                </a:tc>
              </a:tr>
              <a:tr h="338325">
                <a:tc>
                  <a:txBody>
                    <a:bodyPr/>
                    <a:lstStyle/>
                    <a:p>
                      <a:pPr indent="0" lvl="0" marL="0" rtl="0" algn="l">
                        <a:lnSpc>
                          <a:spcPct val="150000"/>
                        </a:lnSpc>
                        <a:spcBef>
                          <a:spcPts val="0"/>
                        </a:spcBef>
                        <a:spcAft>
                          <a:spcPts val="0"/>
                        </a:spcAft>
                        <a:buNone/>
                      </a:pPr>
                      <a:r>
                        <a:rPr b="1" lang="en-US" sz="1300">
                          <a:solidFill>
                            <a:srgbClr val="434343"/>
                          </a:solidFill>
                        </a:rPr>
                        <a:t>Naive Bayes</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0.8400</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0.8539</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0.8393</a:t>
                      </a:r>
                      <a:endParaRPr>
                        <a:solidFill>
                          <a:srgbClr val="434343"/>
                        </a:solidFill>
                      </a:endParaRPr>
                    </a:p>
                  </a:txBody>
                  <a:tcPr marT="63500" marB="63500" marR="63500" marL="63500"/>
                </a:tc>
              </a:tr>
              <a:tr h="338325">
                <a:tc>
                  <a:txBody>
                    <a:bodyPr/>
                    <a:lstStyle/>
                    <a:p>
                      <a:pPr indent="0" lvl="0" marL="0" rtl="0" algn="l">
                        <a:lnSpc>
                          <a:spcPct val="150000"/>
                        </a:lnSpc>
                        <a:spcBef>
                          <a:spcPts val="0"/>
                        </a:spcBef>
                        <a:spcAft>
                          <a:spcPts val="0"/>
                        </a:spcAft>
                        <a:buNone/>
                      </a:pPr>
                      <a:r>
                        <a:rPr b="1" lang="en-US" sz="1300">
                          <a:solidFill>
                            <a:srgbClr val="434343"/>
                          </a:solidFill>
                        </a:rPr>
                        <a:t>Random Forest</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0.9801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0.5936</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1</a:t>
                      </a:r>
                      <a:endParaRPr>
                        <a:solidFill>
                          <a:srgbClr val="434343"/>
                        </a:solidFill>
                      </a:endParaRPr>
                    </a:p>
                  </a:txBody>
                  <a:tcPr marT="63500" marB="63500" marR="63500" marL="63500"/>
                </a:tc>
              </a:tr>
              <a:tr h="338325">
                <a:tc>
                  <a:txBody>
                    <a:bodyPr/>
                    <a:lstStyle/>
                    <a:p>
                      <a:pPr indent="0" lvl="0" marL="0" rtl="0" algn="l">
                        <a:lnSpc>
                          <a:spcPct val="150000"/>
                        </a:lnSpc>
                        <a:spcBef>
                          <a:spcPts val="0"/>
                        </a:spcBef>
                        <a:spcAft>
                          <a:spcPts val="0"/>
                        </a:spcAft>
                        <a:buNone/>
                      </a:pPr>
                      <a:r>
                        <a:rPr b="1" lang="en-US" sz="1300">
                          <a:solidFill>
                            <a:srgbClr val="434343"/>
                          </a:solidFill>
                        </a:rPr>
                        <a:t>Association Rule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0.9125</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0.5799</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0.9297</a:t>
                      </a:r>
                      <a:endParaRPr>
                        <a:solidFill>
                          <a:srgbClr val="434343"/>
                        </a:solidFill>
                      </a:endParaRPr>
                    </a:p>
                  </a:txBody>
                  <a:tcPr marT="63500" marB="63500" marR="63500" marL="63500"/>
                </a:tc>
              </a:tr>
              <a:tr h="426400">
                <a:tc>
                  <a:txBody>
                    <a:bodyPr/>
                    <a:lstStyle/>
                    <a:p>
                      <a:pPr indent="0" lvl="0" marL="0" rtl="0" algn="l">
                        <a:lnSpc>
                          <a:spcPct val="150000"/>
                        </a:lnSpc>
                        <a:spcBef>
                          <a:spcPts val="0"/>
                        </a:spcBef>
                        <a:spcAft>
                          <a:spcPts val="0"/>
                        </a:spcAft>
                        <a:buNone/>
                      </a:pPr>
                      <a:r>
                        <a:rPr b="1" lang="en-US" sz="1300">
                          <a:solidFill>
                            <a:srgbClr val="434343"/>
                          </a:solidFill>
                        </a:rPr>
                        <a:t>KNN</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0.9671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0.7626</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0.9777</a:t>
                      </a:r>
                      <a:endParaRPr>
                        <a:solidFill>
                          <a:srgbClr val="434343"/>
                        </a:solidFill>
                      </a:endParaRPr>
                    </a:p>
                  </a:txBody>
                  <a:tcPr marT="63500" marB="63500" marR="63500" marL="63500"/>
                </a:tc>
              </a:tr>
              <a:tr h="338325">
                <a:tc>
                  <a:txBody>
                    <a:bodyPr/>
                    <a:lstStyle/>
                    <a:p>
                      <a:pPr indent="0" lvl="0" marL="0" rtl="0" algn="l">
                        <a:lnSpc>
                          <a:spcPct val="150000"/>
                        </a:lnSpc>
                        <a:spcBef>
                          <a:spcPts val="0"/>
                        </a:spcBef>
                        <a:spcAft>
                          <a:spcPts val="0"/>
                        </a:spcAft>
                        <a:buNone/>
                      </a:pPr>
                      <a:r>
                        <a:rPr b="1" lang="en-US" sz="1300">
                          <a:solidFill>
                            <a:srgbClr val="434343"/>
                          </a:solidFill>
                        </a:rPr>
                        <a:t>Classification Tree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0.9687</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0.5571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0.9899</a:t>
                      </a:r>
                      <a:endParaRPr>
                        <a:solidFill>
                          <a:srgbClr val="434343"/>
                        </a:solidFill>
                      </a:endParaRPr>
                    </a:p>
                  </a:txBody>
                  <a:tcPr marT="63500" marB="63500" marR="63500" marL="63500"/>
                </a:tc>
              </a:tr>
              <a:tr h="338325">
                <a:tc>
                  <a:txBody>
                    <a:bodyPr/>
                    <a:lstStyle/>
                    <a:p>
                      <a:pPr indent="0" lvl="0" marL="0" rtl="0" algn="l">
                        <a:lnSpc>
                          <a:spcPct val="150000"/>
                        </a:lnSpc>
                        <a:spcBef>
                          <a:spcPts val="0"/>
                        </a:spcBef>
                        <a:spcAft>
                          <a:spcPts val="0"/>
                        </a:spcAft>
                        <a:buNone/>
                      </a:pPr>
                      <a:r>
                        <a:rPr b="1" lang="en-US" sz="1100"/>
                        <a:t>Bi-LSTM</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0.9803</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0.6484</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0.9974</a:t>
                      </a:r>
                      <a:endParaRPr>
                        <a:solidFill>
                          <a:srgbClr val="434343"/>
                        </a:solidFill>
                      </a:endParaRPr>
                    </a:p>
                  </a:txBody>
                  <a:tcPr marT="63500" marB="63500" marR="63500" marL="63500"/>
                </a:tc>
              </a:tr>
            </a:tbl>
          </a:graphicData>
        </a:graphic>
      </p:graphicFrame>
      <p:sp>
        <p:nvSpPr>
          <p:cNvPr id="563" name="Google Shape;563;p22"/>
          <p:cNvSpPr txBox="1"/>
          <p:nvPr/>
        </p:nvSpPr>
        <p:spPr>
          <a:xfrm>
            <a:off x="5523994" y="2334290"/>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Totally Complete!</a:t>
            </a:r>
            <a:endParaRPr b="0" i="0" sz="1720" u="none" cap="none" strike="noStrike">
              <a:solidFill>
                <a:srgbClr val="354DE6"/>
              </a:solidFill>
              <a:latin typeface="Abril Fatface"/>
              <a:ea typeface="Abril Fatface"/>
              <a:cs typeface="Abril Fatface"/>
              <a:sym typeface="Abril Fatface"/>
            </a:endParaRPr>
          </a:p>
        </p:txBody>
      </p:sp>
      <p:sp>
        <p:nvSpPr>
          <p:cNvPr id="564" name="Google Shape;564;p22"/>
          <p:cNvSpPr txBox="1"/>
          <p:nvPr/>
        </p:nvSpPr>
        <p:spPr>
          <a:xfrm>
            <a:off x="5523994" y="188896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latin typeface="Abril Fatface"/>
                <a:ea typeface="Abril Fatface"/>
                <a:cs typeface="Abril Fatface"/>
                <a:sym typeface="Abril Fatface"/>
              </a:rPr>
              <a:t>Most</a:t>
            </a:r>
            <a:r>
              <a:rPr lang="en-US" sz="1720">
                <a:latin typeface="Abril Fatface"/>
                <a:ea typeface="Abril Fatface"/>
                <a:cs typeface="Abril Fatface"/>
                <a:sym typeface="Abril Fatface"/>
              </a:rPr>
              <a:t> Sound!</a:t>
            </a:r>
            <a:endParaRPr b="0" i="0" sz="1720" u="none" cap="none" strike="noStrike">
              <a:latin typeface="Abril Fatface"/>
              <a:ea typeface="Abril Fatface"/>
              <a:cs typeface="Abril Fatface"/>
              <a:sym typeface="Abril Fatface"/>
            </a:endParaRPr>
          </a:p>
        </p:txBody>
      </p:sp>
      <p:sp>
        <p:nvSpPr>
          <p:cNvPr id="565" name="Google Shape;565;p22"/>
          <p:cNvSpPr txBox="1"/>
          <p:nvPr/>
        </p:nvSpPr>
        <p:spPr>
          <a:xfrm>
            <a:off x="5523994" y="415456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FF0000"/>
                </a:solidFill>
                <a:latin typeface="Abril Fatface"/>
                <a:ea typeface="Abril Fatface"/>
                <a:cs typeface="Abril Fatface"/>
                <a:sym typeface="Abril Fatface"/>
              </a:rPr>
              <a:t>Most Accurate!</a:t>
            </a:r>
            <a:endParaRPr b="0" i="0" sz="1720" u="none" cap="none" strike="noStrike">
              <a:solidFill>
                <a:srgbClr val="FF0000"/>
              </a:solidFill>
              <a:latin typeface="Abril Fatface"/>
              <a:ea typeface="Abril Fatface"/>
              <a:cs typeface="Abril Fatface"/>
              <a:sym typeface="Abril Fatfac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g128715bbb73_4_6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71" name="Google Shape;571;g128715bbb73_4_63"/>
          <p:cNvPicPr preferRelativeResize="0"/>
          <p:nvPr/>
        </p:nvPicPr>
        <p:blipFill rotWithShape="1">
          <a:blip r:embed="rId4">
            <a:alphaModFix/>
          </a:blip>
          <a:srcRect b="0" l="0" r="0" t="0"/>
          <a:stretch/>
        </p:blipFill>
        <p:spPr>
          <a:xfrm rot="-7200000">
            <a:off x="5323462" y="1328840"/>
            <a:ext cx="7109097" cy="7411683"/>
          </a:xfrm>
          <a:prstGeom prst="rect">
            <a:avLst/>
          </a:prstGeom>
          <a:noFill/>
          <a:ln>
            <a:noFill/>
          </a:ln>
        </p:spPr>
      </p:pic>
      <p:pic>
        <p:nvPicPr>
          <p:cNvPr id="572" name="Google Shape;572;g128715bbb73_4_63"/>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573" name="Google Shape;573;g128715bbb73_4_63"/>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574" name="Google Shape;574;g128715bbb73_4_63"/>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prospects</a:t>
            </a:r>
            <a:endParaRPr b="0" i="0" sz="1720" u="none" cap="none" strike="noStrike">
              <a:solidFill>
                <a:srgbClr val="354DE6"/>
              </a:solidFill>
              <a:latin typeface="Abril Fatface"/>
              <a:ea typeface="Abril Fatface"/>
              <a:cs typeface="Abril Fatface"/>
              <a:sym typeface="Abril Fatface"/>
            </a:endParaRPr>
          </a:p>
        </p:txBody>
      </p:sp>
      <p:sp>
        <p:nvSpPr>
          <p:cNvPr id="575" name="Google Shape;575;g128715bbb73_4_63"/>
          <p:cNvSpPr txBox="1"/>
          <p:nvPr/>
        </p:nvSpPr>
        <p:spPr>
          <a:xfrm>
            <a:off x="3408439" y="813238"/>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Results</a:t>
            </a:r>
            <a:endParaRPr b="0" i="0" sz="1535" u="none" cap="none" strike="noStrike">
              <a:solidFill>
                <a:srgbClr val="3D3D3D"/>
              </a:solidFill>
              <a:latin typeface="Arial"/>
              <a:ea typeface="Arial"/>
              <a:cs typeface="Arial"/>
              <a:sym typeface="Arial"/>
            </a:endParaRPr>
          </a:p>
        </p:txBody>
      </p:sp>
      <p:graphicFrame>
        <p:nvGraphicFramePr>
          <p:cNvPr id="576" name="Google Shape;576;g128715bbb73_4_63"/>
          <p:cNvGraphicFramePr/>
          <p:nvPr/>
        </p:nvGraphicFramePr>
        <p:xfrm>
          <a:off x="1456338" y="1564275"/>
          <a:ext cx="3000000" cy="3000000"/>
        </p:xfrm>
        <a:graphic>
          <a:graphicData uri="http://schemas.openxmlformats.org/drawingml/2006/table">
            <a:tbl>
              <a:tblPr>
                <a:noFill/>
                <a:tableStyleId>{32AB31C5-7B22-4006-B8ED-885366E8C399}</a:tableStyleId>
              </a:tblPr>
              <a:tblGrid>
                <a:gridCol w="2019300"/>
                <a:gridCol w="1295400"/>
                <a:gridCol w="1419225"/>
                <a:gridCol w="1285875"/>
              </a:tblGrid>
              <a:tr h="12700">
                <a:tc>
                  <a:txBody>
                    <a:bodyPr/>
                    <a:lstStyle/>
                    <a:p>
                      <a:pPr indent="0" lvl="0" marL="0" rtl="0" algn="l">
                        <a:lnSpc>
                          <a:spcPct val="150000"/>
                        </a:lnSpc>
                        <a:spcBef>
                          <a:spcPts val="0"/>
                        </a:spcBef>
                        <a:spcAft>
                          <a:spcPts val="0"/>
                        </a:spcAft>
                        <a:buNone/>
                      </a:pPr>
                      <a:r>
                        <a:rPr b="1" lang="en-US" sz="1300">
                          <a:solidFill>
                            <a:srgbClr val="434343"/>
                          </a:solidFill>
                        </a:rPr>
                        <a:t>Model</a:t>
                      </a:r>
                      <a:endParaRPr b="1" sz="12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Accuracy</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Sensitivity</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b="1" lang="en-US" sz="1300">
                          <a:solidFill>
                            <a:srgbClr val="434343"/>
                          </a:solidFill>
                        </a:rPr>
                        <a:t>Specificity</a:t>
                      </a:r>
                      <a:endParaRPr b="1" sz="1300">
                        <a:solidFill>
                          <a:srgbClr val="434343"/>
                        </a:solidFill>
                      </a:endParaRPr>
                    </a:p>
                  </a:txBody>
                  <a:tcPr marT="63500" marB="63500" marR="63500" marL="63500"/>
                </a:tc>
              </a:tr>
              <a:tr h="12700">
                <a:tc>
                  <a:txBody>
                    <a:bodyPr/>
                    <a:lstStyle/>
                    <a:p>
                      <a:pPr indent="0" lvl="0" marL="0" rtl="0" algn="l">
                        <a:lnSpc>
                          <a:spcPct val="150000"/>
                        </a:lnSpc>
                        <a:spcBef>
                          <a:spcPts val="0"/>
                        </a:spcBef>
                        <a:spcAft>
                          <a:spcPts val="0"/>
                        </a:spcAft>
                        <a:buNone/>
                      </a:pPr>
                      <a:r>
                        <a:rPr b="1" lang="en-US" sz="1300">
                          <a:solidFill>
                            <a:srgbClr val="434343"/>
                          </a:solidFill>
                        </a:rPr>
                        <a:t> Vote by NB, RF, Bi_LSTM</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0.9828</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0.6941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0.9976</a:t>
                      </a:r>
                      <a:endParaRPr>
                        <a:solidFill>
                          <a:srgbClr val="434343"/>
                        </a:solidFill>
                      </a:endParaRPr>
                    </a:p>
                  </a:txBody>
                  <a:tcPr marT="63500" marB="63500" marR="63500" marL="63500"/>
                </a:tc>
              </a:tr>
              <a:tr h="12700">
                <a:tc>
                  <a:txBody>
                    <a:bodyPr/>
                    <a:lstStyle/>
                    <a:p>
                      <a:pPr indent="0" lvl="0" marL="0" rtl="0" algn="l">
                        <a:lnSpc>
                          <a:spcPct val="150000"/>
                        </a:lnSpc>
                        <a:spcBef>
                          <a:spcPts val="0"/>
                        </a:spcBef>
                        <a:spcAft>
                          <a:spcPts val="0"/>
                        </a:spcAft>
                        <a:buNone/>
                      </a:pPr>
                      <a:r>
                        <a:rPr b="1" lang="en-US" sz="1300">
                          <a:solidFill>
                            <a:srgbClr val="434343"/>
                          </a:solidFill>
                        </a:rPr>
                        <a:t>Vote by NB, RF, Bi_LSTM, KNN, Tree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0.9841</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0.7032</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0.9986</a:t>
                      </a:r>
                      <a:endParaRPr>
                        <a:solidFill>
                          <a:srgbClr val="434343"/>
                        </a:solidFill>
                      </a:endParaRPr>
                    </a:p>
                  </a:txBody>
                  <a:tcPr marT="63500" marB="63500" marR="63500" marL="63500"/>
                </a:tc>
              </a:tr>
              <a:tr h="12700">
                <a:tc>
                  <a:txBody>
                    <a:bodyPr/>
                    <a:lstStyle/>
                    <a:p>
                      <a:pPr indent="0" lvl="0" marL="0" rtl="0" algn="l">
                        <a:lnSpc>
                          <a:spcPct val="150000"/>
                        </a:lnSpc>
                        <a:spcBef>
                          <a:spcPts val="0"/>
                        </a:spcBef>
                        <a:spcAft>
                          <a:spcPts val="0"/>
                        </a:spcAft>
                        <a:buNone/>
                      </a:pPr>
                      <a:r>
                        <a:rPr b="1" lang="en-US" sz="1300">
                          <a:solidFill>
                            <a:srgbClr val="434343"/>
                          </a:solidFill>
                        </a:rPr>
                        <a:t>Vote by NB, RF, Bi_LSTM, KNN, Tree, Association Rule</a:t>
                      </a:r>
                      <a:endParaRPr b="1" sz="1300">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0.9814</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0.7717</a:t>
                      </a:r>
                      <a:endParaRPr>
                        <a:solidFill>
                          <a:srgbClr val="434343"/>
                        </a:solidFill>
                      </a:endParaRPr>
                    </a:p>
                  </a:txBody>
                  <a:tcPr marT="63500" marB="63500" marR="63500" marL="63500"/>
                </a:tc>
                <a:tc>
                  <a:txBody>
                    <a:bodyPr/>
                    <a:lstStyle/>
                    <a:p>
                      <a:pPr indent="0" lvl="0" marL="0" rtl="0" algn="l">
                        <a:lnSpc>
                          <a:spcPct val="150000"/>
                        </a:lnSpc>
                        <a:spcBef>
                          <a:spcPts val="0"/>
                        </a:spcBef>
                        <a:spcAft>
                          <a:spcPts val="0"/>
                        </a:spcAft>
                        <a:buNone/>
                      </a:pPr>
                      <a:r>
                        <a:rPr lang="en-US">
                          <a:solidFill>
                            <a:srgbClr val="434343"/>
                          </a:solidFill>
                        </a:rPr>
                        <a:t>0.9922</a:t>
                      </a:r>
                      <a:endParaRPr>
                        <a:solidFill>
                          <a:srgbClr val="434343"/>
                        </a:solidFill>
                      </a:endParaRPr>
                    </a:p>
                  </a:txBody>
                  <a:tcPr marT="63500" marB="63500" marR="63500" marL="6350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g128715bbb73_4_9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82" name="Google Shape;582;g128715bbb73_4_95"/>
          <p:cNvPicPr preferRelativeResize="0"/>
          <p:nvPr/>
        </p:nvPicPr>
        <p:blipFill rotWithShape="1">
          <a:blip r:embed="rId4">
            <a:alphaModFix/>
          </a:blip>
          <a:srcRect b="0" l="0" r="0" t="0"/>
          <a:stretch/>
        </p:blipFill>
        <p:spPr>
          <a:xfrm>
            <a:off x="145612" y="190476"/>
            <a:ext cx="8852772" cy="4806547"/>
          </a:xfrm>
          <a:prstGeom prst="rect">
            <a:avLst/>
          </a:prstGeom>
          <a:noFill/>
          <a:ln>
            <a:noFill/>
          </a:ln>
        </p:spPr>
      </p:pic>
      <p:pic>
        <p:nvPicPr>
          <p:cNvPr id="583" name="Google Shape;583;g128715bbb73_4_95"/>
          <p:cNvPicPr preferRelativeResize="0"/>
          <p:nvPr/>
        </p:nvPicPr>
        <p:blipFill rotWithShape="1">
          <a:blip r:embed="rId5">
            <a:alphaModFix/>
          </a:blip>
          <a:srcRect b="0" l="0" r="0" t="0"/>
          <a:stretch/>
        </p:blipFill>
        <p:spPr>
          <a:xfrm flipH="1">
            <a:off x="4461319" y="304681"/>
            <a:ext cx="4421815" cy="4578136"/>
          </a:xfrm>
          <a:prstGeom prst="rect">
            <a:avLst/>
          </a:prstGeom>
          <a:noFill/>
          <a:ln>
            <a:noFill/>
          </a:ln>
        </p:spPr>
      </p:pic>
      <p:pic>
        <p:nvPicPr>
          <p:cNvPr id="584" name="Google Shape;584;g128715bbb73_4_95"/>
          <p:cNvPicPr preferRelativeResize="0"/>
          <p:nvPr/>
        </p:nvPicPr>
        <p:blipFill rotWithShape="1">
          <a:blip r:embed="rId6">
            <a:alphaModFix/>
          </a:blip>
          <a:srcRect b="0" l="0" r="0" t="0"/>
          <a:stretch/>
        </p:blipFill>
        <p:spPr>
          <a:xfrm>
            <a:off x="3862928" y="3721614"/>
            <a:ext cx="209217" cy="209217"/>
          </a:xfrm>
          <a:prstGeom prst="rect">
            <a:avLst/>
          </a:prstGeom>
          <a:noFill/>
          <a:ln>
            <a:noFill/>
          </a:ln>
        </p:spPr>
      </p:pic>
      <p:pic>
        <p:nvPicPr>
          <p:cNvPr id="585" name="Google Shape;585;g128715bbb73_4_95"/>
          <p:cNvPicPr preferRelativeResize="0"/>
          <p:nvPr/>
        </p:nvPicPr>
        <p:blipFill rotWithShape="1">
          <a:blip r:embed="rId7">
            <a:alphaModFix/>
          </a:blip>
          <a:srcRect b="0" l="0" r="0" t="0"/>
          <a:stretch/>
        </p:blipFill>
        <p:spPr>
          <a:xfrm rot="-2700001">
            <a:off x="-1099218" y="4058812"/>
            <a:ext cx="2198436" cy="2292008"/>
          </a:xfrm>
          <a:prstGeom prst="rect">
            <a:avLst/>
          </a:prstGeom>
          <a:noFill/>
          <a:ln>
            <a:noFill/>
          </a:ln>
        </p:spPr>
      </p:pic>
      <p:pic>
        <p:nvPicPr>
          <p:cNvPr id="586" name="Google Shape;586;g128715bbb73_4_95"/>
          <p:cNvPicPr preferRelativeResize="0"/>
          <p:nvPr/>
        </p:nvPicPr>
        <p:blipFill rotWithShape="1">
          <a:blip r:embed="rId8">
            <a:alphaModFix/>
          </a:blip>
          <a:srcRect b="0" l="0" r="0" t="0"/>
          <a:stretch/>
        </p:blipFill>
        <p:spPr>
          <a:xfrm>
            <a:off x="2842300" y="3992023"/>
            <a:ext cx="335914" cy="335914"/>
          </a:xfrm>
          <a:prstGeom prst="rect">
            <a:avLst/>
          </a:prstGeom>
          <a:noFill/>
          <a:ln>
            <a:noFill/>
          </a:ln>
        </p:spPr>
      </p:pic>
      <p:pic>
        <p:nvPicPr>
          <p:cNvPr id="587" name="Google Shape;587;g128715bbb73_4_95"/>
          <p:cNvPicPr preferRelativeResize="0"/>
          <p:nvPr/>
        </p:nvPicPr>
        <p:blipFill rotWithShape="1">
          <a:blip r:embed="rId9">
            <a:alphaModFix/>
          </a:blip>
          <a:srcRect b="0" l="0" r="0" t="0"/>
          <a:stretch/>
        </p:blipFill>
        <p:spPr>
          <a:xfrm>
            <a:off x="3314998" y="1475642"/>
            <a:ext cx="200480" cy="200480"/>
          </a:xfrm>
          <a:prstGeom prst="rect">
            <a:avLst/>
          </a:prstGeom>
          <a:noFill/>
          <a:ln>
            <a:noFill/>
          </a:ln>
        </p:spPr>
      </p:pic>
      <p:pic>
        <p:nvPicPr>
          <p:cNvPr id="588" name="Google Shape;588;g128715bbb73_4_95"/>
          <p:cNvPicPr preferRelativeResize="0"/>
          <p:nvPr/>
        </p:nvPicPr>
        <p:blipFill rotWithShape="1">
          <a:blip r:embed="rId10">
            <a:alphaModFix/>
          </a:blip>
          <a:srcRect b="0" l="0" r="0" t="0"/>
          <a:stretch/>
        </p:blipFill>
        <p:spPr>
          <a:xfrm>
            <a:off x="631100" y="1440728"/>
            <a:ext cx="4050988" cy="2174316"/>
          </a:xfrm>
          <a:prstGeom prst="rect">
            <a:avLst/>
          </a:prstGeom>
          <a:noFill/>
          <a:ln>
            <a:noFill/>
          </a:ln>
        </p:spPr>
      </p:pic>
      <p:pic>
        <p:nvPicPr>
          <p:cNvPr id="589" name="Google Shape;589;g128715bbb73_4_95"/>
          <p:cNvPicPr preferRelativeResize="0"/>
          <p:nvPr/>
        </p:nvPicPr>
        <p:blipFill rotWithShape="1">
          <a:blip r:embed="rId11">
            <a:alphaModFix/>
          </a:blip>
          <a:srcRect b="0" l="0" r="0" t="0"/>
          <a:stretch/>
        </p:blipFill>
        <p:spPr>
          <a:xfrm>
            <a:off x="5949461" y="1523357"/>
            <a:ext cx="626955" cy="626955"/>
          </a:xfrm>
          <a:prstGeom prst="rect">
            <a:avLst/>
          </a:prstGeom>
          <a:noFill/>
          <a:ln>
            <a:noFill/>
          </a:ln>
        </p:spPr>
      </p:pic>
      <p:sp>
        <p:nvSpPr>
          <p:cNvPr id="590" name="Google Shape;590;g128715bbb73_4_95"/>
          <p:cNvSpPr txBox="1"/>
          <p:nvPr/>
        </p:nvSpPr>
        <p:spPr>
          <a:xfrm>
            <a:off x="6104627" y="1709749"/>
            <a:ext cx="287700" cy="254100"/>
          </a:xfrm>
          <a:prstGeom prst="rect">
            <a:avLst/>
          </a:prstGeom>
          <a:noFill/>
          <a:ln>
            <a:noFill/>
          </a:ln>
        </p:spPr>
        <p:txBody>
          <a:bodyPr anchorCtr="0" anchor="ctr" bIns="45700" lIns="91425" spcFirstLastPara="1" rIns="91425" wrap="square" tIns="45700">
            <a:noAutofit/>
          </a:bodyPr>
          <a:lstStyle/>
          <a:p>
            <a:pPr indent="0" lvl="0" marL="0" marR="0" rtl="0" algn="ctr">
              <a:lnSpc>
                <a:spcPct val="113000"/>
              </a:lnSpc>
              <a:spcBef>
                <a:spcPts val="0"/>
              </a:spcBef>
              <a:spcAft>
                <a:spcPts val="0"/>
              </a:spcAft>
              <a:buNone/>
            </a:pPr>
            <a:r>
              <a:rPr b="0" i="0" lang="en-US" sz="1480" u="none" cap="none" strike="noStrike">
                <a:solidFill>
                  <a:srgbClr val="354DE6"/>
                </a:solidFill>
                <a:latin typeface="Abril Fatface"/>
                <a:ea typeface="Abril Fatface"/>
                <a:cs typeface="Abril Fatface"/>
                <a:sym typeface="Abril Fatface"/>
              </a:rPr>
              <a:t>0</a:t>
            </a:r>
            <a:r>
              <a:rPr lang="en-US" sz="1480">
                <a:solidFill>
                  <a:srgbClr val="354DE6"/>
                </a:solidFill>
                <a:latin typeface="Abril Fatface"/>
                <a:ea typeface="Abril Fatface"/>
                <a:cs typeface="Abril Fatface"/>
                <a:sym typeface="Abril Fatface"/>
              </a:rPr>
              <a:t>5</a:t>
            </a:r>
            <a:endParaRPr b="0" i="0" sz="1480" u="none" cap="none" strike="noStrike">
              <a:solidFill>
                <a:srgbClr val="354DE6"/>
              </a:solidFill>
              <a:latin typeface="Abril Fatface"/>
              <a:ea typeface="Abril Fatface"/>
              <a:cs typeface="Abril Fatface"/>
              <a:sym typeface="Abril Fatface"/>
            </a:endParaRPr>
          </a:p>
        </p:txBody>
      </p:sp>
      <p:sp>
        <p:nvSpPr>
          <p:cNvPr id="591" name="Google Shape;591;g128715bbb73_4_95"/>
          <p:cNvSpPr txBox="1"/>
          <p:nvPr/>
        </p:nvSpPr>
        <p:spPr>
          <a:xfrm>
            <a:off x="6145103" y="2411500"/>
            <a:ext cx="2365800" cy="364500"/>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rPr lang="en-US" sz="2430">
                <a:solidFill>
                  <a:srgbClr val="354DE6"/>
                </a:solidFill>
                <a:latin typeface="Abril Fatface"/>
                <a:ea typeface="Abril Fatface"/>
                <a:cs typeface="Abril Fatface"/>
                <a:sym typeface="Abril Fatface"/>
              </a:rPr>
              <a:t>Summary &amp; Future Work</a:t>
            </a:r>
            <a:endParaRPr b="0" i="0" sz="2430"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97" name="Google Shape;597;p23"/>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598" name="Google Shape;598;p23"/>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599" name="Google Shape;599;p23"/>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600" name="Google Shape;600;p23"/>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Expectations</a:t>
            </a:r>
            <a:endParaRPr b="0" i="0" sz="1720" u="none" cap="none" strike="noStrike">
              <a:solidFill>
                <a:srgbClr val="354DE6"/>
              </a:solidFill>
              <a:latin typeface="Abril Fatface"/>
              <a:ea typeface="Abril Fatface"/>
              <a:cs typeface="Abril Fatface"/>
              <a:sym typeface="Abril Fatface"/>
            </a:endParaRPr>
          </a:p>
        </p:txBody>
      </p:sp>
      <p:sp>
        <p:nvSpPr>
          <p:cNvPr id="601" name="Google Shape;601;p23"/>
          <p:cNvSpPr txBox="1"/>
          <p:nvPr/>
        </p:nvSpPr>
        <p:spPr>
          <a:xfrm>
            <a:off x="3353689" y="793913"/>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Recommandations</a:t>
            </a:r>
            <a:endParaRPr b="0" i="0" sz="1535" u="none" cap="none" strike="noStrike">
              <a:solidFill>
                <a:srgbClr val="3D3D3D"/>
              </a:solidFill>
              <a:latin typeface="Arial"/>
              <a:ea typeface="Arial"/>
              <a:cs typeface="Arial"/>
              <a:sym typeface="Arial"/>
            </a:endParaRPr>
          </a:p>
        </p:txBody>
      </p:sp>
      <p:pic>
        <p:nvPicPr>
          <p:cNvPr id="602" name="Google Shape;602;p23"/>
          <p:cNvPicPr preferRelativeResize="0"/>
          <p:nvPr/>
        </p:nvPicPr>
        <p:blipFill rotWithShape="1">
          <a:blip r:embed="rId7">
            <a:alphaModFix/>
          </a:blip>
          <a:srcRect b="0" l="0" r="0" t="0"/>
          <a:stretch/>
        </p:blipFill>
        <p:spPr>
          <a:xfrm>
            <a:off x="260865" y="2932399"/>
            <a:ext cx="5735867" cy="1264563"/>
          </a:xfrm>
          <a:prstGeom prst="rect">
            <a:avLst/>
          </a:prstGeom>
          <a:noFill/>
          <a:ln>
            <a:noFill/>
          </a:ln>
        </p:spPr>
      </p:pic>
      <p:sp>
        <p:nvSpPr>
          <p:cNvPr id="603" name="Google Shape;603;p23"/>
          <p:cNvSpPr txBox="1"/>
          <p:nvPr/>
        </p:nvSpPr>
        <p:spPr>
          <a:xfrm>
            <a:off x="1290320" y="1819910"/>
            <a:ext cx="2108835" cy="1015365"/>
          </a:xfrm>
          <a:prstGeom prst="rect">
            <a:avLst/>
          </a:prstGeom>
          <a:noFill/>
          <a:ln>
            <a:noFill/>
          </a:ln>
        </p:spPr>
        <p:txBody>
          <a:bodyPr anchorCtr="0" anchor="ctr" bIns="45700" lIns="91425" spcFirstLastPara="1" rIns="91425" wrap="square" tIns="45700">
            <a:noAutofit/>
          </a:bodyPr>
          <a:lstStyle/>
          <a:p>
            <a:pPr indent="0" lvl="0" marL="0" marR="0" rtl="0" algn="l">
              <a:lnSpc>
                <a:spcPct val="157000"/>
              </a:lnSpc>
              <a:spcBef>
                <a:spcPts val="0"/>
              </a:spcBef>
              <a:spcAft>
                <a:spcPts val="0"/>
              </a:spcAft>
              <a:buNone/>
            </a:pPr>
            <a:r>
              <a:rPr lang="en-US" sz="1235">
                <a:solidFill>
                  <a:srgbClr val="3D3D3D"/>
                </a:solidFill>
              </a:rPr>
              <a:t>Change cutoff for different trade-off in voting</a:t>
            </a:r>
            <a:endParaRPr b="0" i="0" sz="1235" u="none" cap="none" strike="noStrike">
              <a:solidFill>
                <a:srgbClr val="3D3D3D"/>
              </a:solidFill>
              <a:latin typeface="Arial"/>
              <a:ea typeface="Arial"/>
              <a:cs typeface="Arial"/>
              <a:sym typeface="Arial"/>
            </a:endParaRPr>
          </a:p>
        </p:txBody>
      </p:sp>
      <p:pic>
        <p:nvPicPr>
          <p:cNvPr id="604" name="Google Shape;604;p23"/>
          <p:cNvPicPr preferRelativeResize="0"/>
          <p:nvPr/>
        </p:nvPicPr>
        <p:blipFill rotWithShape="1">
          <a:blip r:embed="rId8">
            <a:alphaModFix/>
          </a:blip>
          <a:srcRect b="0" l="0" r="0" t="0"/>
          <a:stretch/>
        </p:blipFill>
        <p:spPr>
          <a:xfrm>
            <a:off x="658002" y="1975582"/>
            <a:ext cx="596373" cy="596373"/>
          </a:xfrm>
          <a:prstGeom prst="rect">
            <a:avLst/>
          </a:prstGeom>
          <a:noFill/>
          <a:ln>
            <a:noFill/>
          </a:ln>
        </p:spPr>
      </p:pic>
      <p:sp>
        <p:nvSpPr>
          <p:cNvPr id="605" name="Google Shape;605;p23"/>
          <p:cNvSpPr txBox="1"/>
          <p:nvPr/>
        </p:nvSpPr>
        <p:spPr>
          <a:xfrm>
            <a:off x="4031615" y="1823720"/>
            <a:ext cx="1964690" cy="1011555"/>
          </a:xfrm>
          <a:prstGeom prst="rect">
            <a:avLst/>
          </a:prstGeom>
          <a:noFill/>
          <a:ln>
            <a:noFill/>
          </a:ln>
        </p:spPr>
        <p:txBody>
          <a:bodyPr anchorCtr="0" anchor="ctr" bIns="45700" lIns="91425" spcFirstLastPara="1" rIns="91425" wrap="square" tIns="45700">
            <a:noAutofit/>
          </a:bodyPr>
          <a:lstStyle/>
          <a:p>
            <a:pPr indent="0" lvl="0" marL="0" marR="0" rtl="0" algn="l">
              <a:lnSpc>
                <a:spcPct val="157000"/>
              </a:lnSpc>
              <a:spcBef>
                <a:spcPts val="0"/>
              </a:spcBef>
              <a:spcAft>
                <a:spcPts val="0"/>
              </a:spcAft>
              <a:buNone/>
            </a:pPr>
            <a:r>
              <a:rPr lang="en-US" sz="1235">
                <a:solidFill>
                  <a:srgbClr val="3D3D3D"/>
                </a:solidFill>
              </a:rPr>
              <a:t>Publish as a web plugin</a:t>
            </a:r>
            <a:endParaRPr b="0" i="0" sz="1235" u="none" cap="none" strike="noStrike">
              <a:solidFill>
                <a:srgbClr val="3D3D3D"/>
              </a:solidFill>
              <a:latin typeface="Arial"/>
              <a:ea typeface="Arial"/>
              <a:cs typeface="Arial"/>
              <a:sym typeface="Arial"/>
            </a:endParaRPr>
          </a:p>
        </p:txBody>
      </p:sp>
      <p:pic>
        <p:nvPicPr>
          <p:cNvPr id="606" name="Google Shape;606;p23"/>
          <p:cNvPicPr preferRelativeResize="0"/>
          <p:nvPr/>
        </p:nvPicPr>
        <p:blipFill rotWithShape="1">
          <a:blip r:embed="rId9">
            <a:alphaModFix/>
          </a:blip>
          <a:srcRect b="0" l="0" r="0" t="0"/>
          <a:stretch/>
        </p:blipFill>
        <p:spPr>
          <a:xfrm>
            <a:off x="3398964" y="1979469"/>
            <a:ext cx="596373" cy="596373"/>
          </a:xfrm>
          <a:prstGeom prst="rect">
            <a:avLst/>
          </a:prstGeom>
          <a:noFill/>
          <a:ln>
            <a:noFill/>
          </a:ln>
        </p:spPr>
      </p:pic>
      <p:pic>
        <p:nvPicPr>
          <p:cNvPr id="607" name="Google Shape;607;p23"/>
          <p:cNvPicPr preferRelativeResize="0"/>
          <p:nvPr/>
        </p:nvPicPr>
        <p:blipFill rotWithShape="1">
          <a:blip r:embed="rId10">
            <a:alphaModFix/>
          </a:blip>
          <a:srcRect b="0" l="0" r="0" t="0"/>
          <a:stretch/>
        </p:blipFill>
        <p:spPr>
          <a:xfrm>
            <a:off x="5316566" y="3077079"/>
            <a:ext cx="3311319" cy="975204"/>
          </a:xfrm>
          <a:prstGeom prst="rect">
            <a:avLst/>
          </a:prstGeom>
          <a:noFill/>
          <a:ln>
            <a:noFill/>
          </a:ln>
        </p:spPr>
      </p:pic>
      <p:sp>
        <p:nvSpPr>
          <p:cNvPr id="608" name="Google Shape;608;p23"/>
          <p:cNvSpPr txBox="1"/>
          <p:nvPr/>
        </p:nvSpPr>
        <p:spPr>
          <a:xfrm>
            <a:off x="5801924" y="3320093"/>
            <a:ext cx="2128998" cy="323082"/>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1985" u="none" cap="none" strike="noStrike">
                <a:solidFill>
                  <a:srgbClr val="FFFFFF"/>
                </a:solidFill>
                <a:latin typeface="Abril Fatface"/>
                <a:ea typeface="Abril Fatface"/>
                <a:cs typeface="Abril Fatface"/>
                <a:sym typeface="Abril Fatface"/>
              </a:rPr>
              <a:t>Future Path</a:t>
            </a:r>
            <a:endParaRPr b="0" i="0" sz="1985" u="none" cap="none" strike="noStrike">
              <a:solidFill>
                <a:srgbClr val="FFFFFF"/>
              </a:solidFill>
              <a:latin typeface="Abril Fatface"/>
              <a:ea typeface="Abril Fatface"/>
              <a:cs typeface="Abril Fatface"/>
              <a:sym typeface="Abril Fatface"/>
            </a:endParaRPr>
          </a:p>
        </p:txBody>
      </p:sp>
      <p:sp>
        <p:nvSpPr>
          <p:cNvPr id="609" name="Google Shape;609;p23"/>
          <p:cNvSpPr txBox="1"/>
          <p:nvPr/>
        </p:nvSpPr>
        <p:spPr>
          <a:xfrm>
            <a:off x="5801924" y="3620133"/>
            <a:ext cx="2393030" cy="13671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839" u="none" cap="none" strike="noStrike">
                <a:solidFill>
                  <a:srgbClr val="57DBFF"/>
                </a:solidFill>
                <a:latin typeface="Abril Fatface"/>
                <a:ea typeface="Abril Fatface"/>
                <a:cs typeface="Abril Fatface"/>
                <a:sym typeface="Abril Fatface"/>
              </a:rPr>
              <a:t>Business </a:t>
            </a:r>
            <a:endParaRPr b="0" i="0" sz="839" u="none" cap="none" strike="noStrike">
              <a:solidFill>
                <a:srgbClr val="57DBFF"/>
              </a:solidFill>
              <a:latin typeface="Abril Fatface"/>
              <a:ea typeface="Abril Fatface"/>
              <a:cs typeface="Abril Fatface"/>
              <a:sym typeface="Abril Fatface"/>
            </a:endParaRPr>
          </a:p>
        </p:txBody>
      </p:sp>
      <p:pic>
        <p:nvPicPr>
          <p:cNvPr id="610" name="Google Shape;610;p23"/>
          <p:cNvPicPr preferRelativeResize="0"/>
          <p:nvPr/>
        </p:nvPicPr>
        <p:blipFill rotWithShape="1">
          <a:blip r:embed="rId11">
            <a:alphaModFix/>
          </a:blip>
          <a:srcRect b="0" l="0" r="0" t="0"/>
          <a:stretch/>
        </p:blipFill>
        <p:spPr>
          <a:xfrm>
            <a:off x="834785" y="2179220"/>
            <a:ext cx="242806" cy="196870"/>
          </a:xfrm>
          <a:prstGeom prst="rect">
            <a:avLst/>
          </a:prstGeom>
          <a:noFill/>
          <a:ln>
            <a:noFill/>
          </a:ln>
        </p:spPr>
      </p:pic>
      <p:pic>
        <p:nvPicPr>
          <p:cNvPr id="611" name="Google Shape;611;p23"/>
          <p:cNvPicPr preferRelativeResize="0"/>
          <p:nvPr/>
        </p:nvPicPr>
        <p:blipFill rotWithShape="1">
          <a:blip r:embed="rId12">
            <a:alphaModFix/>
          </a:blip>
          <a:srcRect b="0" l="0" r="0" t="0"/>
          <a:stretch/>
        </p:blipFill>
        <p:spPr>
          <a:xfrm>
            <a:off x="3625403" y="2155321"/>
            <a:ext cx="143495" cy="2446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2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617" name="Google Shape;617;p24"/>
          <p:cNvPicPr preferRelativeResize="0"/>
          <p:nvPr/>
        </p:nvPicPr>
        <p:blipFill rotWithShape="1">
          <a:blip r:embed="rId4">
            <a:alphaModFix/>
          </a:blip>
          <a:srcRect b="0" l="0" r="0" t="0"/>
          <a:stretch/>
        </p:blipFill>
        <p:spPr>
          <a:xfrm>
            <a:off x="145612" y="190476"/>
            <a:ext cx="8852774" cy="4806548"/>
          </a:xfrm>
          <a:prstGeom prst="rect">
            <a:avLst/>
          </a:prstGeom>
          <a:noFill/>
          <a:ln>
            <a:noFill/>
          </a:ln>
        </p:spPr>
      </p:pic>
      <p:pic>
        <p:nvPicPr>
          <p:cNvPr id="618" name="Google Shape;618;p24"/>
          <p:cNvPicPr preferRelativeResize="0"/>
          <p:nvPr/>
        </p:nvPicPr>
        <p:blipFill rotWithShape="1">
          <a:blip r:embed="rId5">
            <a:alphaModFix/>
          </a:blip>
          <a:srcRect b="0" l="0" r="0" t="0"/>
          <a:stretch/>
        </p:blipFill>
        <p:spPr>
          <a:xfrm>
            <a:off x="260865" y="304681"/>
            <a:ext cx="4391233" cy="4578137"/>
          </a:xfrm>
          <a:prstGeom prst="rect">
            <a:avLst/>
          </a:prstGeom>
          <a:noFill/>
          <a:ln>
            <a:noFill/>
          </a:ln>
        </p:spPr>
      </p:pic>
      <p:pic>
        <p:nvPicPr>
          <p:cNvPr id="619" name="Google Shape;619;p24"/>
          <p:cNvPicPr preferRelativeResize="0"/>
          <p:nvPr/>
        </p:nvPicPr>
        <p:blipFill rotWithShape="1">
          <a:blip r:embed="rId6">
            <a:alphaModFix/>
          </a:blip>
          <a:srcRect b="0" l="0" r="0" t="0"/>
          <a:stretch/>
        </p:blipFill>
        <p:spPr>
          <a:xfrm>
            <a:off x="276859" y="2948726"/>
            <a:ext cx="598045" cy="598045"/>
          </a:xfrm>
          <a:prstGeom prst="rect">
            <a:avLst/>
          </a:prstGeom>
          <a:noFill/>
          <a:ln>
            <a:noFill/>
          </a:ln>
        </p:spPr>
      </p:pic>
      <p:pic>
        <p:nvPicPr>
          <p:cNvPr id="620" name="Google Shape;620;p24"/>
          <p:cNvPicPr preferRelativeResize="0"/>
          <p:nvPr/>
        </p:nvPicPr>
        <p:blipFill rotWithShape="1">
          <a:blip r:embed="rId7">
            <a:alphaModFix/>
          </a:blip>
          <a:srcRect b="0" l="0" r="0" t="0"/>
          <a:stretch/>
        </p:blipFill>
        <p:spPr>
          <a:xfrm>
            <a:off x="3862928" y="3721614"/>
            <a:ext cx="209217" cy="209217"/>
          </a:xfrm>
          <a:prstGeom prst="rect">
            <a:avLst/>
          </a:prstGeom>
          <a:noFill/>
          <a:ln>
            <a:noFill/>
          </a:ln>
        </p:spPr>
      </p:pic>
      <p:pic>
        <p:nvPicPr>
          <p:cNvPr id="621" name="Google Shape;621;p24"/>
          <p:cNvPicPr preferRelativeResize="0"/>
          <p:nvPr/>
        </p:nvPicPr>
        <p:blipFill rotWithShape="1">
          <a:blip r:embed="rId8">
            <a:alphaModFix/>
          </a:blip>
          <a:srcRect b="0" l="0" r="0" t="0"/>
          <a:stretch/>
        </p:blipFill>
        <p:spPr>
          <a:xfrm>
            <a:off x="4255637" y="908565"/>
            <a:ext cx="4668252" cy="2917658"/>
          </a:xfrm>
          <a:prstGeom prst="rect">
            <a:avLst/>
          </a:prstGeom>
          <a:noFill/>
          <a:ln>
            <a:noFill/>
          </a:ln>
        </p:spPr>
      </p:pic>
      <p:pic>
        <p:nvPicPr>
          <p:cNvPr id="622" name="Google Shape;622;p24"/>
          <p:cNvPicPr preferRelativeResize="0"/>
          <p:nvPr/>
        </p:nvPicPr>
        <p:blipFill rotWithShape="1">
          <a:blip r:embed="rId9">
            <a:alphaModFix/>
          </a:blip>
          <a:srcRect b="0" l="0" r="0" t="0"/>
          <a:stretch/>
        </p:blipFill>
        <p:spPr>
          <a:xfrm rot="-7200001">
            <a:off x="7614672" y="4370972"/>
            <a:ext cx="2198436" cy="2292008"/>
          </a:xfrm>
          <a:prstGeom prst="rect">
            <a:avLst/>
          </a:prstGeom>
          <a:noFill/>
          <a:ln>
            <a:noFill/>
          </a:ln>
        </p:spPr>
      </p:pic>
      <p:pic>
        <p:nvPicPr>
          <p:cNvPr id="623" name="Google Shape;623;p24"/>
          <p:cNvPicPr preferRelativeResize="0"/>
          <p:nvPr/>
        </p:nvPicPr>
        <p:blipFill rotWithShape="1">
          <a:blip r:embed="rId10">
            <a:alphaModFix/>
          </a:blip>
          <a:srcRect b="0" l="0" r="0" t="0"/>
          <a:stretch/>
        </p:blipFill>
        <p:spPr>
          <a:xfrm>
            <a:off x="2842300" y="3992023"/>
            <a:ext cx="335914" cy="335914"/>
          </a:xfrm>
          <a:prstGeom prst="rect">
            <a:avLst/>
          </a:prstGeom>
          <a:noFill/>
          <a:ln>
            <a:noFill/>
          </a:ln>
        </p:spPr>
      </p:pic>
      <p:pic>
        <p:nvPicPr>
          <p:cNvPr id="624" name="Google Shape;624;p24"/>
          <p:cNvPicPr preferRelativeResize="0"/>
          <p:nvPr/>
        </p:nvPicPr>
        <p:blipFill rotWithShape="1">
          <a:blip r:embed="rId11">
            <a:alphaModFix/>
          </a:blip>
          <a:srcRect b="0" l="0" r="0" t="0"/>
          <a:stretch/>
        </p:blipFill>
        <p:spPr>
          <a:xfrm>
            <a:off x="442707" y="1064894"/>
            <a:ext cx="322807" cy="322807"/>
          </a:xfrm>
          <a:prstGeom prst="rect">
            <a:avLst/>
          </a:prstGeom>
          <a:noFill/>
          <a:ln>
            <a:noFill/>
          </a:ln>
        </p:spPr>
      </p:pic>
      <p:pic>
        <p:nvPicPr>
          <p:cNvPr id="625" name="Google Shape;625;p24"/>
          <p:cNvPicPr preferRelativeResize="0"/>
          <p:nvPr/>
        </p:nvPicPr>
        <p:blipFill rotWithShape="1">
          <a:blip r:embed="rId12">
            <a:alphaModFix/>
          </a:blip>
          <a:srcRect b="0" l="0" r="0" t="0"/>
          <a:stretch/>
        </p:blipFill>
        <p:spPr>
          <a:xfrm>
            <a:off x="3314998" y="1475642"/>
            <a:ext cx="200480" cy="200480"/>
          </a:xfrm>
          <a:prstGeom prst="rect">
            <a:avLst/>
          </a:prstGeom>
          <a:noFill/>
          <a:ln>
            <a:noFill/>
          </a:ln>
        </p:spPr>
      </p:pic>
      <p:sp>
        <p:nvSpPr>
          <p:cNvPr id="626" name="Google Shape;626;p24"/>
          <p:cNvSpPr txBox="1"/>
          <p:nvPr/>
        </p:nvSpPr>
        <p:spPr>
          <a:xfrm>
            <a:off x="628812" y="2406402"/>
            <a:ext cx="2462565" cy="433293"/>
          </a:xfrm>
          <a:prstGeom prst="rect">
            <a:avLst/>
          </a:prstGeom>
          <a:noFill/>
          <a:ln>
            <a:noFill/>
          </a:ln>
        </p:spPr>
        <p:txBody>
          <a:bodyPr anchorCtr="0" anchor="ctr" bIns="45700" lIns="91425" spcFirstLastPara="1" rIns="91425" wrap="square" tIns="45700">
            <a:noAutofit/>
          </a:bodyPr>
          <a:lstStyle/>
          <a:p>
            <a:pPr indent="0" lvl="0" marL="0" marR="0" rtl="0" algn="l">
              <a:lnSpc>
                <a:spcPct val="114000"/>
              </a:lnSpc>
              <a:spcBef>
                <a:spcPts val="0"/>
              </a:spcBef>
              <a:spcAft>
                <a:spcPts val="0"/>
              </a:spcAft>
              <a:buNone/>
            </a:pPr>
            <a:r>
              <a:rPr b="0" i="0" lang="en-US" sz="2475" u="none" cap="none" strike="noStrike">
                <a:solidFill>
                  <a:srgbClr val="404040"/>
                </a:solidFill>
                <a:latin typeface="Arial"/>
                <a:ea typeface="Arial"/>
                <a:cs typeface="Arial"/>
                <a:sym typeface="Arial"/>
              </a:rPr>
              <a:t>Any Question?</a:t>
            </a:r>
            <a:endParaRPr b="0" i="0" sz="2475" u="none" cap="none" strike="noStrike">
              <a:solidFill>
                <a:srgbClr val="404040"/>
              </a:solidFill>
              <a:latin typeface="Arial"/>
              <a:ea typeface="Arial"/>
              <a:cs typeface="Arial"/>
              <a:sym typeface="Arial"/>
            </a:endParaRPr>
          </a:p>
        </p:txBody>
      </p:sp>
      <p:sp>
        <p:nvSpPr>
          <p:cNvPr id="627" name="Google Shape;627;p24"/>
          <p:cNvSpPr txBox="1"/>
          <p:nvPr/>
        </p:nvSpPr>
        <p:spPr>
          <a:xfrm>
            <a:off x="628812" y="1670106"/>
            <a:ext cx="2872878" cy="655415"/>
          </a:xfrm>
          <a:prstGeom prst="rect">
            <a:avLst/>
          </a:prstGeom>
          <a:noFill/>
          <a:ln>
            <a:noFill/>
          </a:ln>
        </p:spPr>
        <p:txBody>
          <a:bodyPr anchorCtr="0" anchor="ctr" bIns="45700" lIns="91425" spcFirstLastPara="1" rIns="91425" wrap="square" tIns="45700">
            <a:noAutofit/>
          </a:bodyPr>
          <a:lstStyle/>
          <a:p>
            <a:pPr indent="0" lvl="0" marL="0" marR="0" rtl="0" algn="l">
              <a:lnSpc>
                <a:spcPct val="101000"/>
              </a:lnSpc>
              <a:spcBef>
                <a:spcPts val="0"/>
              </a:spcBef>
              <a:spcAft>
                <a:spcPts val="0"/>
              </a:spcAft>
              <a:buNone/>
            </a:pPr>
            <a:r>
              <a:t/>
            </a:r>
            <a:endParaRPr b="0" i="0" sz="1335" u="none" cap="none" strike="noStrike">
              <a:solidFill>
                <a:srgbClr val="354DE6"/>
              </a:solidFill>
              <a:latin typeface="Abril Fatface"/>
              <a:ea typeface="Abril Fatface"/>
              <a:cs typeface="Abril Fatface"/>
              <a:sym typeface="Abril Fatface"/>
            </a:endParaRPr>
          </a:p>
          <a:p>
            <a:pPr indent="0" lvl="0" marL="0" marR="0" rtl="0" algn="l">
              <a:lnSpc>
                <a:spcPct val="101000"/>
              </a:lnSpc>
              <a:spcBef>
                <a:spcPts val="0"/>
              </a:spcBef>
              <a:spcAft>
                <a:spcPts val="0"/>
              </a:spcAft>
              <a:buNone/>
            </a:pPr>
            <a:r>
              <a:rPr b="0" i="0" lang="en-US" sz="3035" u="none" cap="none" strike="noStrike">
                <a:solidFill>
                  <a:srgbClr val="354DE6"/>
                </a:solidFill>
                <a:latin typeface="Abril Fatface"/>
                <a:ea typeface="Abril Fatface"/>
                <a:cs typeface="Abril Fatface"/>
                <a:sym typeface="Abril Fatface"/>
              </a:rPr>
              <a:t>THANK YOU</a:t>
            </a:r>
            <a:endParaRPr b="0" i="0" sz="3035" u="none" cap="none" strike="noStrike">
              <a:solidFill>
                <a:srgbClr val="354DE6"/>
              </a:solidFill>
              <a:latin typeface="Abril Fatface"/>
              <a:ea typeface="Abril Fatface"/>
              <a:cs typeface="Abril Fatface"/>
              <a:sym typeface="Abril Fatfac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9" name="Google Shape;79;p4"/>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80" name="Google Shape;80;p4"/>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81" name="Google Shape;81;p4"/>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82" name="Google Shape;82;p4"/>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Introduction</a:t>
            </a:r>
            <a:endParaRPr b="0" i="0" sz="1720" u="none" cap="none" strike="noStrike">
              <a:solidFill>
                <a:srgbClr val="354DE6"/>
              </a:solidFill>
              <a:latin typeface="Abril Fatface"/>
              <a:ea typeface="Abril Fatface"/>
              <a:cs typeface="Abril Fatface"/>
              <a:sym typeface="Abril Fatface"/>
            </a:endParaRPr>
          </a:p>
        </p:txBody>
      </p:sp>
      <p:sp>
        <p:nvSpPr>
          <p:cNvPr id="83" name="Google Shape;83;p4"/>
          <p:cNvSpPr txBox="1"/>
          <p:nvPr/>
        </p:nvSpPr>
        <p:spPr>
          <a:xfrm>
            <a:off x="3353829" y="793553"/>
            <a:ext cx="2115565" cy="395395"/>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Background</a:t>
            </a:r>
            <a:endParaRPr b="0" i="0" sz="1535" u="none" cap="none" strike="noStrike">
              <a:solidFill>
                <a:srgbClr val="3D3D3D"/>
              </a:solidFill>
              <a:latin typeface="Arial"/>
              <a:ea typeface="Arial"/>
              <a:cs typeface="Arial"/>
              <a:sym typeface="Arial"/>
            </a:endParaRPr>
          </a:p>
        </p:txBody>
      </p:sp>
      <p:pic>
        <p:nvPicPr>
          <p:cNvPr id="84" name="Google Shape;84;p4"/>
          <p:cNvPicPr preferRelativeResize="0"/>
          <p:nvPr/>
        </p:nvPicPr>
        <p:blipFill rotWithShape="1">
          <a:blip r:embed="rId7">
            <a:alphaModFix/>
          </a:blip>
          <a:srcRect b="0" l="0" r="0" t="0"/>
          <a:stretch/>
        </p:blipFill>
        <p:spPr>
          <a:xfrm>
            <a:off x="1051302" y="2018002"/>
            <a:ext cx="3681984" cy="1877568"/>
          </a:xfrm>
          <a:prstGeom prst="rect">
            <a:avLst/>
          </a:prstGeom>
          <a:noFill/>
          <a:ln>
            <a:noFill/>
          </a:ln>
        </p:spPr>
      </p:pic>
      <p:sp>
        <p:nvSpPr>
          <p:cNvPr id="85" name="Google Shape;85;p4"/>
          <p:cNvSpPr txBox="1"/>
          <p:nvPr/>
        </p:nvSpPr>
        <p:spPr>
          <a:xfrm>
            <a:off x="5302234" y="1932608"/>
            <a:ext cx="2128998" cy="323082"/>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1985" u="none" cap="none" strike="noStrike">
                <a:solidFill>
                  <a:srgbClr val="354DE6"/>
                </a:solidFill>
                <a:latin typeface="Abril Fatface"/>
                <a:ea typeface="Abril Fatface"/>
                <a:cs typeface="Abril Fatface"/>
                <a:sym typeface="Abril Fatface"/>
              </a:rPr>
              <a:t>Topic</a:t>
            </a:r>
            <a:endParaRPr b="0" i="0" sz="1985" u="none" cap="none" strike="noStrike">
              <a:solidFill>
                <a:srgbClr val="354DE6"/>
              </a:solidFill>
              <a:latin typeface="Abril Fatface"/>
              <a:ea typeface="Abril Fatface"/>
              <a:cs typeface="Abril Fatface"/>
              <a:sym typeface="Abril Fatface"/>
            </a:endParaRPr>
          </a:p>
        </p:txBody>
      </p:sp>
      <p:sp>
        <p:nvSpPr>
          <p:cNvPr id="86" name="Google Shape;86;p4"/>
          <p:cNvSpPr txBox="1"/>
          <p:nvPr/>
        </p:nvSpPr>
        <p:spPr>
          <a:xfrm>
            <a:off x="4671850" y="2491650"/>
            <a:ext cx="4129200" cy="23316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1000">
                <a:solidFill>
                  <a:schemeClr val="dk1"/>
                </a:solidFill>
              </a:rPr>
              <a:t>What is the most important factor in a company? Nowadays, we believe manpower is the key in the future. Company who has the best cruw will lead the future in their society. Company provided various compensation plans to attract future canadians. People have the ability to choose what they want. Our team picked this topic because we think it is very valuable for a company.  We will determine whether an job posting is real or not. From exploratory data analysis, we were encouraged to implement various machine learning models and compare their results. This professional dataset that we found from Kaggle. </a:t>
            </a:r>
            <a:endParaRPr sz="600">
              <a:solidFill>
                <a:schemeClr val="dk1"/>
              </a:solidFill>
            </a:endParaRPr>
          </a:p>
          <a:p>
            <a:pPr indent="0" lvl="0" marL="0" marR="0" rtl="0" algn="l">
              <a:lnSpc>
                <a:spcPct val="157000"/>
              </a:lnSpc>
              <a:spcBef>
                <a:spcPts val="0"/>
              </a:spcBef>
              <a:spcAft>
                <a:spcPts val="0"/>
              </a:spcAft>
              <a:buNone/>
            </a:pPr>
            <a:r>
              <a:t/>
            </a:r>
            <a:endParaRPr sz="700">
              <a:solidFill>
                <a:srgbClr val="3D3D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92" name="Google Shape;92;p5"/>
          <p:cNvPicPr preferRelativeResize="0"/>
          <p:nvPr/>
        </p:nvPicPr>
        <p:blipFill rotWithShape="1">
          <a:blip r:embed="rId4">
            <a:alphaModFix/>
          </a:blip>
          <a:srcRect b="0" l="0" r="0" t="0"/>
          <a:stretch/>
        </p:blipFill>
        <p:spPr>
          <a:xfrm rot="3299999">
            <a:off x="-1064519" y="-1088412"/>
            <a:ext cx="2364705" cy="2465354"/>
          </a:xfrm>
          <a:prstGeom prst="rect">
            <a:avLst/>
          </a:prstGeom>
          <a:noFill/>
          <a:ln>
            <a:noFill/>
          </a:ln>
        </p:spPr>
      </p:pic>
      <p:pic>
        <p:nvPicPr>
          <p:cNvPr id="93" name="Google Shape;93;p5"/>
          <p:cNvPicPr preferRelativeResize="0"/>
          <p:nvPr/>
        </p:nvPicPr>
        <p:blipFill rotWithShape="1">
          <a:blip r:embed="rId5">
            <a:alphaModFix/>
          </a:blip>
          <a:srcRect b="0" l="0" r="0" t="0"/>
          <a:stretch/>
        </p:blipFill>
        <p:spPr>
          <a:xfrm rot="-7200001">
            <a:off x="5323460" y="1328840"/>
            <a:ext cx="7109098" cy="7411683"/>
          </a:xfrm>
          <a:prstGeom prst="rect">
            <a:avLst/>
          </a:prstGeom>
          <a:noFill/>
          <a:ln>
            <a:noFill/>
          </a:ln>
        </p:spPr>
      </p:pic>
      <p:pic>
        <p:nvPicPr>
          <p:cNvPr id="94" name="Google Shape;94;p5"/>
          <p:cNvPicPr preferRelativeResize="0"/>
          <p:nvPr/>
        </p:nvPicPr>
        <p:blipFill rotWithShape="1">
          <a:blip r:embed="rId6">
            <a:alphaModFix/>
          </a:blip>
          <a:srcRect b="0" l="0" r="0" t="0"/>
          <a:stretch/>
        </p:blipFill>
        <p:spPr>
          <a:xfrm>
            <a:off x="39837" y="168476"/>
            <a:ext cx="8852772" cy="4806547"/>
          </a:xfrm>
          <a:prstGeom prst="rect">
            <a:avLst/>
          </a:prstGeom>
          <a:noFill/>
          <a:ln>
            <a:noFill/>
          </a:ln>
        </p:spPr>
      </p:pic>
      <p:sp>
        <p:nvSpPr>
          <p:cNvPr id="95" name="Google Shape;95;p5"/>
          <p:cNvSpPr txBox="1"/>
          <p:nvPr/>
        </p:nvSpPr>
        <p:spPr>
          <a:xfrm>
            <a:off x="2966857" y="533340"/>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Workflow</a:t>
            </a:r>
            <a:endParaRPr b="0" i="0" sz="1720" u="none" cap="none" strike="noStrike">
              <a:solidFill>
                <a:srgbClr val="354DE6"/>
              </a:solidFill>
              <a:latin typeface="Abril Fatface"/>
              <a:ea typeface="Abril Fatface"/>
              <a:cs typeface="Abril Fatface"/>
              <a:sym typeface="Abril Fatface"/>
            </a:endParaRPr>
          </a:p>
        </p:txBody>
      </p:sp>
      <p:sp>
        <p:nvSpPr>
          <p:cNvPr id="96" name="Google Shape;96;p5"/>
          <p:cNvSpPr txBox="1"/>
          <p:nvPr/>
        </p:nvSpPr>
        <p:spPr>
          <a:xfrm>
            <a:off x="3408439" y="813238"/>
            <a:ext cx="2115565" cy="395395"/>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Background</a:t>
            </a:r>
            <a:endParaRPr b="0" i="0" sz="1535" u="none" cap="none" strike="noStrike">
              <a:solidFill>
                <a:srgbClr val="3D3D3D"/>
              </a:solidFill>
              <a:latin typeface="Arial"/>
              <a:ea typeface="Arial"/>
              <a:cs typeface="Arial"/>
              <a:sym typeface="Arial"/>
            </a:endParaRPr>
          </a:p>
        </p:txBody>
      </p:sp>
      <p:pic>
        <p:nvPicPr>
          <p:cNvPr id="97" name="Google Shape;97;p5"/>
          <p:cNvPicPr preferRelativeResize="0"/>
          <p:nvPr/>
        </p:nvPicPr>
        <p:blipFill rotWithShape="1">
          <a:blip r:embed="rId7">
            <a:alphaModFix/>
          </a:blip>
          <a:srcRect b="0" l="0" r="0" t="0"/>
          <a:stretch/>
        </p:blipFill>
        <p:spPr>
          <a:xfrm>
            <a:off x="1095857" y="2770917"/>
            <a:ext cx="6952285" cy="16268"/>
          </a:xfrm>
          <a:prstGeom prst="rect">
            <a:avLst/>
          </a:prstGeom>
          <a:noFill/>
          <a:ln>
            <a:noFill/>
          </a:ln>
        </p:spPr>
      </p:pic>
      <p:sp>
        <p:nvSpPr>
          <p:cNvPr id="98" name="Google Shape;98;p5"/>
          <p:cNvSpPr txBox="1"/>
          <p:nvPr/>
        </p:nvSpPr>
        <p:spPr>
          <a:xfrm>
            <a:off x="3892307" y="1716580"/>
            <a:ext cx="1147800" cy="3261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2004" u="none" cap="none" strike="noStrike">
                <a:solidFill>
                  <a:srgbClr val="354DE6"/>
                </a:solidFill>
                <a:latin typeface="Abril Fatface"/>
                <a:ea typeface="Abril Fatface"/>
                <a:cs typeface="Abril Fatface"/>
                <a:sym typeface="Abril Fatface"/>
              </a:rPr>
              <a:t>Models</a:t>
            </a:r>
            <a:endParaRPr b="0" i="0" sz="2004" u="none" cap="none" strike="noStrike">
              <a:solidFill>
                <a:srgbClr val="354DE6"/>
              </a:solidFill>
              <a:latin typeface="Abril Fatface"/>
              <a:ea typeface="Abril Fatface"/>
              <a:cs typeface="Abril Fatface"/>
              <a:sym typeface="Abril Fatface"/>
            </a:endParaRPr>
          </a:p>
        </p:txBody>
      </p:sp>
      <p:pic>
        <p:nvPicPr>
          <p:cNvPr id="99" name="Google Shape;99;p5"/>
          <p:cNvPicPr preferRelativeResize="0"/>
          <p:nvPr/>
        </p:nvPicPr>
        <p:blipFill rotWithShape="1">
          <a:blip r:embed="rId8">
            <a:alphaModFix/>
          </a:blip>
          <a:srcRect b="0" l="0" r="0" t="0"/>
          <a:stretch/>
        </p:blipFill>
        <p:spPr>
          <a:xfrm>
            <a:off x="2397074" y="2870620"/>
            <a:ext cx="12276" cy="558046"/>
          </a:xfrm>
          <a:prstGeom prst="rect">
            <a:avLst/>
          </a:prstGeom>
          <a:noFill/>
          <a:ln>
            <a:noFill/>
          </a:ln>
        </p:spPr>
      </p:pic>
      <p:pic>
        <p:nvPicPr>
          <p:cNvPr id="100" name="Google Shape;100;p5"/>
          <p:cNvPicPr preferRelativeResize="0"/>
          <p:nvPr/>
        </p:nvPicPr>
        <p:blipFill rotWithShape="1">
          <a:blip r:embed="rId9">
            <a:alphaModFix/>
          </a:blip>
          <a:srcRect b="0" l="0" r="0" t="0"/>
          <a:stretch/>
        </p:blipFill>
        <p:spPr>
          <a:xfrm>
            <a:off x="2152841" y="2530707"/>
            <a:ext cx="496690" cy="496690"/>
          </a:xfrm>
          <a:prstGeom prst="rect">
            <a:avLst/>
          </a:prstGeom>
          <a:noFill/>
          <a:ln>
            <a:noFill/>
          </a:ln>
        </p:spPr>
      </p:pic>
      <p:pic>
        <p:nvPicPr>
          <p:cNvPr id="101" name="Google Shape;101;p5"/>
          <p:cNvPicPr preferRelativeResize="0"/>
          <p:nvPr/>
        </p:nvPicPr>
        <p:blipFill rotWithShape="1">
          <a:blip r:embed="rId10">
            <a:alphaModFix/>
          </a:blip>
          <a:srcRect b="0" l="0" r="0" t="0"/>
          <a:stretch/>
        </p:blipFill>
        <p:spPr>
          <a:xfrm>
            <a:off x="2152854" y="2567170"/>
            <a:ext cx="423765" cy="423765"/>
          </a:xfrm>
          <a:prstGeom prst="rect">
            <a:avLst/>
          </a:prstGeom>
          <a:noFill/>
          <a:ln>
            <a:noFill/>
          </a:ln>
        </p:spPr>
      </p:pic>
      <p:pic>
        <p:nvPicPr>
          <p:cNvPr id="102" name="Google Shape;102;p5"/>
          <p:cNvPicPr preferRelativeResize="0"/>
          <p:nvPr/>
        </p:nvPicPr>
        <p:blipFill rotWithShape="1">
          <a:blip r:embed="rId11">
            <a:alphaModFix/>
          </a:blip>
          <a:srcRect b="0" l="0" r="0" t="0"/>
          <a:stretch/>
        </p:blipFill>
        <p:spPr>
          <a:xfrm>
            <a:off x="2081096" y="3353294"/>
            <a:ext cx="761056" cy="761056"/>
          </a:xfrm>
          <a:prstGeom prst="rect">
            <a:avLst/>
          </a:prstGeom>
          <a:noFill/>
          <a:ln>
            <a:noFill/>
          </a:ln>
        </p:spPr>
      </p:pic>
      <p:pic>
        <p:nvPicPr>
          <p:cNvPr id="103" name="Google Shape;103;p5"/>
          <p:cNvPicPr preferRelativeResize="0"/>
          <p:nvPr/>
        </p:nvPicPr>
        <p:blipFill rotWithShape="1">
          <a:blip r:embed="rId12">
            <a:alphaModFix/>
          </a:blip>
          <a:srcRect b="0" l="0" r="0" t="0"/>
          <a:stretch/>
        </p:blipFill>
        <p:spPr>
          <a:xfrm>
            <a:off x="1996698" y="3283271"/>
            <a:ext cx="929852" cy="929852"/>
          </a:xfrm>
          <a:prstGeom prst="rect">
            <a:avLst/>
          </a:prstGeom>
          <a:noFill/>
          <a:ln>
            <a:noFill/>
          </a:ln>
        </p:spPr>
      </p:pic>
      <p:sp>
        <p:nvSpPr>
          <p:cNvPr id="104" name="Google Shape;104;p5"/>
          <p:cNvSpPr txBox="1"/>
          <p:nvPr/>
        </p:nvSpPr>
        <p:spPr>
          <a:xfrm>
            <a:off x="2141750" y="3593918"/>
            <a:ext cx="639900" cy="3087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895" u="none" cap="none" strike="noStrike">
                <a:solidFill>
                  <a:srgbClr val="354DE6"/>
                </a:solidFill>
                <a:latin typeface="Abril Fatface"/>
                <a:ea typeface="Abril Fatface"/>
                <a:cs typeface="Abril Fatface"/>
                <a:sym typeface="Abril Fatface"/>
              </a:rPr>
              <a:t>2</a:t>
            </a:r>
            <a:endParaRPr b="0" i="0" sz="1895" u="none" cap="none" strike="noStrike">
              <a:solidFill>
                <a:srgbClr val="354DE6"/>
              </a:solidFill>
              <a:latin typeface="Abril Fatface"/>
              <a:ea typeface="Abril Fatface"/>
              <a:cs typeface="Abril Fatface"/>
              <a:sym typeface="Abril Fatface"/>
            </a:endParaRPr>
          </a:p>
        </p:txBody>
      </p:sp>
      <p:sp>
        <p:nvSpPr>
          <p:cNvPr id="105" name="Google Shape;105;p5"/>
          <p:cNvSpPr txBox="1"/>
          <p:nvPr/>
        </p:nvSpPr>
        <p:spPr>
          <a:xfrm>
            <a:off x="670520" y="4207888"/>
            <a:ext cx="1226700" cy="3171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3D3D3D"/>
                </a:solidFill>
                <a:latin typeface="Arial"/>
                <a:ea typeface="Arial"/>
                <a:cs typeface="Arial"/>
                <a:sym typeface="Arial"/>
              </a:rPr>
              <a:t>Naive </a:t>
            </a:r>
            <a:r>
              <a:rPr lang="en-US" sz="1235">
                <a:solidFill>
                  <a:srgbClr val="3D3D3D"/>
                </a:solidFill>
              </a:rPr>
              <a:t>Bayes</a:t>
            </a:r>
            <a:endParaRPr b="0" i="0" sz="1235" u="none" cap="none" strike="noStrike">
              <a:solidFill>
                <a:srgbClr val="3D3D3D"/>
              </a:solidFill>
              <a:latin typeface="Arial"/>
              <a:ea typeface="Arial"/>
              <a:cs typeface="Arial"/>
              <a:sym typeface="Arial"/>
            </a:endParaRPr>
          </a:p>
        </p:txBody>
      </p:sp>
      <p:pic>
        <p:nvPicPr>
          <p:cNvPr id="106" name="Google Shape;106;p5"/>
          <p:cNvPicPr preferRelativeResize="0"/>
          <p:nvPr/>
        </p:nvPicPr>
        <p:blipFill rotWithShape="1">
          <a:blip r:embed="rId13">
            <a:alphaModFix/>
          </a:blip>
          <a:srcRect b="0" l="0" r="0" t="0"/>
          <a:stretch/>
        </p:blipFill>
        <p:spPr>
          <a:xfrm>
            <a:off x="4687725" y="2865233"/>
            <a:ext cx="12276" cy="558046"/>
          </a:xfrm>
          <a:prstGeom prst="rect">
            <a:avLst/>
          </a:prstGeom>
          <a:noFill/>
          <a:ln>
            <a:noFill/>
          </a:ln>
        </p:spPr>
      </p:pic>
      <p:pic>
        <p:nvPicPr>
          <p:cNvPr id="107" name="Google Shape;107;p5"/>
          <p:cNvPicPr preferRelativeResize="0"/>
          <p:nvPr/>
        </p:nvPicPr>
        <p:blipFill rotWithShape="1">
          <a:blip r:embed="rId14">
            <a:alphaModFix/>
          </a:blip>
          <a:srcRect b="0" l="0" r="0" t="0"/>
          <a:stretch/>
        </p:blipFill>
        <p:spPr>
          <a:xfrm>
            <a:off x="3276492" y="2550782"/>
            <a:ext cx="496690" cy="496690"/>
          </a:xfrm>
          <a:prstGeom prst="rect">
            <a:avLst/>
          </a:prstGeom>
          <a:noFill/>
          <a:ln>
            <a:noFill/>
          </a:ln>
        </p:spPr>
      </p:pic>
      <p:pic>
        <p:nvPicPr>
          <p:cNvPr id="108" name="Google Shape;108;p5"/>
          <p:cNvPicPr preferRelativeResize="0"/>
          <p:nvPr/>
        </p:nvPicPr>
        <p:blipFill rotWithShape="1">
          <a:blip r:embed="rId15">
            <a:alphaModFix/>
          </a:blip>
          <a:srcRect b="0" l="0" r="0" t="0"/>
          <a:stretch/>
        </p:blipFill>
        <p:spPr>
          <a:xfrm>
            <a:off x="3312955" y="2587245"/>
            <a:ext cx="423765" cy="423765"/>
          </a:xfrm>
          <a:prstGeom prst="rect">
            <a:avLst/>
          </a:prstGeom>
          <a:noFill/>
          <a:ln>
            <a:noFill/>
          </a:ln>
        </p:spPr>
      </p:pic>
      <p:pic>
        <p:nvPicPr>
          <p:cNvPr id="109" name="Google Shape;109;p5"/>
          <p:cNvPicPr preferRelativeResize="0"/>
          <p:nvPr/>
        </p:nvPicPr>
        <p:blipFill rotWithShape="1">
          <a:blip r:embed="rId16">
            <a:alphaModFix/>
          </a:blip>
          <a:srcRect b="0" l="0" r="0" t="0"/>
          <a:stretch/>
        </p:blipFill>
        <p:spPr>
          <a:xfrm>
            <a:off x="3206609" y="3353294"/>
            <a:ext cx="761056" cy="761056"/>
          </a:xfrm>
          <a:prstGeom prst="rect">
            <a:avLst/>
          </a:prstGeom>
          <a:noFill/>
          <a:ln>
            <a:noFill/>
          </a:ln>
        </p:spPr>
      </p:pic>
      <p:pic>
        <p:nvPicPr>
          <p:cNvPr id="110" name="Google Shape;110;p5"/>
          <p:cNvPicPr preferRelativeResize="0"/>
          <p:nvPr/>
        </p:nvPicPr>
        <p:blipFill rotWithShape="1">
          <a:blip r:embed="rId17">
            <a:alphaModFix/>
          </a:blip>
          <a:srcRect b="0" l="0" r="0" t="0"/>
          <a:stretch/>
        </p:blipFill>
        <p:spPr>
          <a:xfrm>
            <a:off x="3122211" y="3278046"/>
            <a:ext cx="929852" cy="929852"/>
          </a:xfrm>
          <a:prstGeom prst="rect">
            <a:avLst/>
          </a:prstGeom>
          <a:noFill/>
          <a:ln>
            <a:noFill/>
          </a:ln>
        </p:spPr>
      </p:pic>
      <p:sp>
        <p:nvSpPr>
          <p:cNvPr id="111" name="Google Shape;111;p5"/>
          <p:cNvSpPr txBox="1"/>
          <p:nvPr/>
        </p:nvSpPr>
        <p:spPr>
          <a:xfrm>
            <a:off x="3243975" y="3593918"/>
            <a:ext cx="639900" cy="3087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895" u="none" cap="none" strike="noStrike">
                <a:solidFill>
                  <a:srgbClr val="FFFFFF"/>
                </a:solidFill>
                <a:latin typeface="Abril Fatface"/>
                <a:ea typeface="Abril Fatface"/>
                <a:cs typeface="Abril Fatface"/>
                <a:sym typeface="Abril Fatface"/>
              </a:rPr>
              <a:t>3</a:t>
            </a:r>
            <a:endParaRPr b="0" i="0" sz="1895" u="none" cap="none" strike="noStrike">
              <a:solidFill>
                <a:srgbClr val="FFFFFF"/>
              </a:solidFill>
              <a:latin typeface="Abril Fatface"/>
              <a:ea typeface="Abril Fatface"/>
              <a:cs typeface="Abril Fatface"/>
              <a:sym typeface="Abril Fatface"/>
            </a:endParaRPr>
          </a:p>
        </p:txBody>
      </p:sp>
      <p:sp>
        <p:nvSpPr>
          <p:cNvPr id="112" name="Google Shape;112;p5"/>
          <p:cNvSpPr txBox="1"/>
          <p:nvPr/>
        </p:nvSpPr>
        <p:spPr>
          <a:xfrm>
            <a:off x="3967677" y="4206727"/>
            <a:ext cx="1569600" cy="3954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135"/>
              </a:spcAft>
              <a:buNone/>
            </a:pPr>
            <a:r>
              <a:rPr lang="en-US" sz="1100">
                <a:solidFill>
                  <a:schemeClr val="dk1"/>
                </a:solidFill>
              </a:rPr>
              <a:t>K-Nearest-Neighbor</a:t>
            </a:r>
            <a:endParaRPr b="0" i="0" sz="935" u="none" cap="none" strike="noStrike">
              <a:solidFill>
                <a:srgbClr val="3D3D3D"/>
              </a:solidFill>
              <a:latin typeface="Arial"/>
              <a:ea typeface="Arial"/>
              <a:cs typeface="Arial"/>
              <a:sym typeface="Arial"/>
            </a:endParaRPr>
          </a:p>
        </p:txBody>
      </p:sp>
      <p:pic>
        <p:nvPicPr>
          <p:cNvPr id="113" name="Google Shape;113;p5"/>
          <p:cNvPicPr preferRelativeResize="0"/>
          <p:nvPr/>
        </p:nvPicPr>
        <p:blipFill rotWithShape="1">
          <a:blip r:embed="rId18">
            <a:alphaModFix/>
          </a:blip>
          <a:srcRect b="0" l="0" r="0" t="0"/>
          <a:stretch/>
        </p:blipFill>
        <p:spPr>
          <a:xfrm>
            <a:off x="5988963" y="2870620"/>
            <a:ext cx="12276" cy="558046"/>
          </a:xfrm>
          <a:prstGeom prst="rect">
            <a:avLst/>
          </a:prstGeom>
          <a:noFill/>
          <a:ln>
            <a:noFill/>
          </a:ln>
        </p:spPr>
      </p:pic>
      <p:pic>
        <p:nvPicPr>
          <p:cNvPr id="114" name="Google Shape;114;p5"/>
          <p:cNvPicPr preferRelativeResize="0"/>
          <p:nvPr/>
        </p:nvPicPr>
        <p:blipFill rotWithShape="1">
          <a:blip r:embed="rId19">
            <a:alphaModFix/>
          </a:blip>
          <a:srcRect b="0" l="0" r="0" t="0"/>
          <a:stretch/>
        </p:blipFill>
        <p:spPr>
          <a:xfrm>
            <a:off x="4493393" y="2550632"/>
            <a:ext cx="496690" cy="496690"/>
          </a:xfrm>
          <a:prstGeom prst="rect">
            <a:avLst/>
          </a:prstGeom>
          <a:noFill/>
          <a:ln>
            <a:noFill/>
          </a:ln>
        </p:spPr>
      </p:pic>
      <p:pic>
        <p:nvPicPr>
          <p:cNvPr id="115" name="Google Shape;115;p5"/>
          <p:cNvPicPr preferRelativeResize="0"/>
          <p:nvPr/>
        </p:nvPicPr>
        <p:blipFill rotWithShape="1">
          <a:blip r:embed="rId20">
            <a:alphaModFix/>
          </a:blip>
          <a:srcRect b="0" l="0" r="0" t="0"/>
          <a:stretch/>
        </p:blipFill>
        <p:spPr>
          <a:xfrm>
            <a:off x="4529855" y="2606420"/>
            <a:ext cx="423765" cy="423765"/>
          </a:xfrm>
          <a:prstGeom prst="rect">
            <a:avLst/>
          </a:prstGeom>
          <a:noFill/>
          <a:ln>
            <a:noFill/>
          </a:ln>
        </p:spPr>
      </p:pic>
      <p:pic>
        <p:nvPicPr>
          <p:cNvPr id="116" name="Google Shape;116;p5"/>
          <p:cNvPicPr preferRelativeResize="0"/>
          <p:nvPr/>
        </p:nvPicPr>
        <p:blipFill rotWithShape="1">
          <a:blip r:embed="rId21">
            <a:alphaModFix/>
          </a:blip>
          <a:srcRect b="0" l="0" r="0" t="0"/>
          <a:stretch/>
        </p:blipFill>
        <p:spPr>
          <a:xfrm>
            <a:off x="4333198" y="3353294"/>
            <a:ext cx="761056" cy="761056"/>
          </a:xfrm>
          <a:prstGeom prst="rect">
            <a:avLst/>
          </a:prstGeom>
          <a:noFill/>
          <a:ln>
            <a:noFill/>
          </a:ln>
        </p:spPr>
      </p:pic>
      <p:pic>
        <p:nvPicPr>
          <p:cNvPr id="117" name="Google Shape;117;p5"/>
          <p:cNvPicPr preferRelativeResize="0"/>
          <p:nvPr/>
        </p:nvPicPr>
        <p:blipFill rotWithShape="1">
          <a:blip r:embed="rId22">
            <a:alphaModFix/>
          </a:blip>
          <a:srcRect b="0" l="0" r="0" t="0"/>
          <a:stretch/>
        </p:blipFill>
        <p:spPr>
          <a:xfrm>
            <a:off x="4248800" y="3268896"/>
            <a:ext cx="929852" cy="929852"/>
          </a:xfrm>
          <a:prstGeom prst="rect">
            <a:avLst/>
          </a:prstGeom>
          <a:noFill/>
          <a:ln>
            <a:noFill/>
          </a:ln>
        </p:spPr>
      </p:pic>
      <p:sp>
        <p:nvSpPr>
          <p:cNvPr id="118" name="Google Shape;118;p5"/>
          <p:cNvSpPr txBox="1"/>
          <p:nvPr/>
        </p:nvSpPr>
        <p:spPr>
          <a:xfrm>
            <a:off x="4393764" y="3593918"/>
            <a:ext cx="639900" cy="3087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895" u="none" cap="none" strike="noStrike">
                <a:solidFill>
                  <a:srgbClr val="354DE6"/>
                </a:solidFill>
                <a:latin typeface="Abril Fatface"/>
                <a:ea typeface="Abril Fatface"/>
                <a:cs typeface="Abril Fatface"/>
                <a:sym typeface="Abril Fatface"/>
              </a:rPr>
              <a:t>4</a:t>
            </a:r>
            <a:endParaRPr b="0" i="0" sz="1895" u="none" cap="none" strike="noStrike">
              <a:solidFill>
                <a:srgbClr val="354DE6"/>
              </a:solidFill>
              <a:latin typeface="Abril Fatface"/>
              <a:ea typeface="Abril Fatface"/>
              <a:cs typeface="Abril Fatface"/>
              <a:sym typeface="Abril Fatface"/>
            </a:endParaRPr>
          </a:p>
        </p:txBody>
      </p:sp>
      <p:sp>
        <p:nvSpPr>
          <p:cNvPr id="119" name="Google Shape;119;p5"/>
          <p:cNvSpPr txBox="1"/>
          <p:nvPr/>
        </p:nvSpPr>
        <p:spPr>
          <a:xfrm>
            <a:off x="5420025" y="4204325"/>
            <a:ext cx="1414200" cy="4002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135"/>
              </a:spcAft>
              <a:buNone/>
            </a:pPr>
            <a:r>
              <a:rPr lang="en-US">
                <a:solidFill>
                  <a:schemeClr val="dk1"/>
                </a:solidFill>
              </a:rPr>
              <a:t>C</a:t>
            </a:r>
            <a:r>
              <a:rPr lang="en-US" sz="1100">
                <a:solidFill>
                  <a:schemeClr val="dk1"/>
                </a:solidFill>
              </a:rPr>
              <a:t>lassification Tree</a:t>
            </a:r>
            <a:endParaRPr b="0" i="0" sz="935" u="none" cap="none" strike="noStrike">
              <a:solidFill>
                <a:srgbClr val="3D3D3D"/>
              </a:solidFill>
              <a:latin typeface="Arial"/>
              <a:ea typeface="Arial"/>
              <a:cs typeface="Arial"/>
              <a:sym typeface="Arial"/>
            </a:endParaRPr>
          </a:p>
        </p:txBody>
      </p:sp>
      <p:pic>
        <p:nvPicPr>
          <p:cNvPr id="120" name="Google Shape;120;p5"/>
          <p:cNvPicPr preferRelativeResize="0"/>
          <p:nvPr/>
        </p:nvPicPr>
        <p:blipFill rotWithShape="1">
          <a:blip r:embed="rId23">
            <a:alphaModFix/>
          </a:blip>
          <a:srcRect b="0" l="0" r="0" t="0"/>
          <a:stretch/>
        </p:blipFill>
        <p:spPr>
          <a:xfrm>
            <a:off x="7402351" y="2870620"/>
            <a:ext cx="12276" cy="558046"/>
          </a:xfrm>
          <a:prstGeom prst="rect">
            <a:avLst/>
          </a:prstGeom>
          <a:noFill/>
          <a:ln>
            <a:noFill/>
          </a:ln>
        </p:spPr>
      </p:pic>
      <p:pic>
        <p:nvPicPr>
          <p:cNvPr id="121" name="Google Shape;121;p5"/>
          <p:cNvPicPr preferRelativeResize="0"/>
          <p:nvPr/>
        </p:nvPicPr>
        <p:blipFill rotWithShape="1">
          <a:blip r:embed="rId24">
            <a:alphaModFix/>
          </a:blip>
          <a:srcRect b="0" l="0" r="0" t="0"/>
          <a:stretch/>
        </p:blipFill>
        <p:spPr>
          <a:xfrm>
            <a:off x="5746756" y="2530707"/>
            <a:ext cx="496690" cy="496690"/>
          </a:xfrm>
          <a:prstGeom prst="rect">
            <a:avLst/>
          </a:prstGeom>
          <a:noFill/>
          <a:ln>
            <a:noFill/>
          </a:ln>
        </p:spPr>
      </p:pic>
      <p:pic>
        <p:nvPicPr>
          <p:cNvPr id="122" name="Google Shape;122;p5"/>
          <p:cNvPicPr preferRelativeResize="0"/>
          <p:nvPr/>
        </p:nvPicPr>
        <p:blipFill rotWithShape="1">
          <a:blip r:embed="rId25">
            <a:alphaModFix/>
          </a:blip>
          <a:srcRect b="0" l="0" r="0" t="0"/>
          <a:stretch/>
        </p:blipFill>
        <p:spPr>
          <a:xfrm>
            <a:off x="5783219" y="2567170"/>
            <a:ext cx="423765" cy="423765"/>
          </a:xfrm>
          <a:prstGeom prst="rect">
            <a:avLst/>
          </a:prstGeom>
          <a:noFill/>
          <a:ln>
            <a:noFill/>
          </a:ln>
        </p:spPr>
      </p:pic>
      <p:pic>
        <p:nvPicPr>
          <p:cNvPr id="123" name="Google Shape;123;p5"/>
          <p:cNvPicPr preferRelativeResize="0"/>
          <p:nvPr/>
        </p:nvPicPr>
        <p:blipFill rotWithShape="1">
          <a:blip r:embed="rId26">
            <a:alphaModFix/>
          </a:blip>
          <a:srcRect b="0" l="0" r="0" t="0"/>
          <a:stretch/>
        </p:blipFill>
        <p:spPr>
          <a:xfrm>
            <a:off x="5614573" y="3367744"/>
            <a:ext cx="761056" cy="761056"/>
          </a:xfrm>
          <a:prstGeom prst="rect">
            <a:avLst/>
          </a:prstGeom>
          <a:noFill/>
          <a:ln>
            <a:noFill/>
          </a:ln>
        </p:spPr>
      </p:pic>
      <p:pic>
        <p:nvPicPr>
          <p:cNvPr id="124" name="Google Shape;124;p5"/>
          <p:cNvPicPr preferRelativeResize="0"/>
          <p:nvPr/>
        </p:nvPicPr>
        <p:blipFill rotWithShape="1">
          <a:blip r:embed="rId27">
            <a:alphaModFix/>
          </a:blip>
          <a:srcRect b="0" l="0" r="0" t="0"/>
          <a:stretch/>
        </p:blipFill>
        <p:spPr>
          <a:xfrm>
            <a:off x="5536750" y="3268896"/>
            <a:ext cx="929852" cy="929852"/>
          </a:xfrm>
          <a:prstGeom prst="rect">
            <a:avLst/>
          </a:prstGeom>
          <a:noFill/>
          <a:ln>
            <a:noFill/>
          </a:ln>
        </p:spPr>
      </p:pic>
      <p:sp>
        <p:nvSpPr>
          <p:cNvPr id="125" name="Google Shape;125;p5"/>
          <p:cNvSpPr txBox="1"/>
          <p:nvPr/>
        </p:nvSpPr>
        <p:spPr>
          <a:xfrm>
            <a:off x="5665002" y="3593918"/>
            <a:ext cx="639900" cy="3087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895" u="none" cap="none" strike="noStrike">
                <a:solidFill>
                  <a:srgbClr val="FFFFFF"/>
                </a:solidFill>
                <a:latin typeface="Abril Fatface"/>
                <a:ea typeface="Abril Fatface"/>
                <a:cs typeface="Abril Fatface"/>
                <a:sym typeface="Abril Fatface"/>
              </a:rPr>
              <a:t>5</a:t>
            </a:r>
            <a:endParaRPr b="0" i="0" sz="1895" u="none" cap="none" strike="noStrike">
              <a:solidFill>
                <a:srgbClr val="FFFFFF"/>
              </a:solidFill>
              <a:latin typeface="Abril Fatface"/>
              <a:ea typeface="Abril Fatface"/>
              <a:cs typeface="Abril Fatface"/>
              <a:sym typeface="Abril Fatface"/>
            </a:endParaRPr>
          </a:p>
        </p:txBody>
      </p:sp>
      <p:sp>
        <p:nvSpPr>
          <p:cNvPr id="126" name="Google Shape;126;p5"/>
          <p:cNvSpPr txBox="1"/>
          <p:nvPr/>
        </p:nvSpPr>
        <p:spPr>
          <a:xfrm>
            <a:off x="1806950" y="4203401"/>
            <a:ext cx="1309500" cy="3261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3D3D3D"/>
                </a:solidFill>
                <a:latin typeface="Arial"/>
                <a:ea typeface="Arial"/>
                <a:cs typeface="Arial"/>
                <a:sym typeface="Arial"/>
              </a:rPr>
              <a:t>R</a:t>
            </a:r>
            <a:r>
              <a:rPr lang="en-US" sz="1235">
                <a:solidFill>
                  <a:srgbClr val="3D3D3D"/>
                </a:solidFill>
              </a:rPr>
              <a:t>andom </a:t>
            </a:r>
            <a:r>
              <a:rPr b="0" i="0" lang="en-US" sz="1235" u="none" cap="none" strike="noStrike">
                <a:solidFill>
                  <a:srgbClr val="3D3D3D"/>
                </a:solidFill>
                <a:latin typeface="Arial"/>
                <a:ea typeface="Arial"/>
                <a:cs typeface="Arial"/>
                <a:sym typeface="Arial"/>
              </a:rPr>
              <a:t>Forest</a:t>
            </a:r>
            <a:endParaRPr b="0" i="0" sz="1235" u="none" cap="none" strike="noStrike">
              <a:solidFill>
                <a:srgbClr val="3D3D3D"/>
              </a:solidFill>
              <a:latin typeface="Arial"/>
              <a:ea typeface="Arial"/>
              <a:cs typeface="Arial"/>
              <a:sym typeface="Arial"/>
            </a:endParaRPr>
          </a:p>
        </p:txBody>
      </p:sp>
      <p:pic>
        <p:nvPicPr>
          <p:cNvPr id="127" name="Google Shape;127;p5"/>
          <p:cNvPicPr preferRelativeResize="0"/>
          <p:nvPr/>
        </p:nvPicPr>
        <p:blipFill rotWithShape="1">
          <a:blip r:embed="rId28">
            <a:alphaModFix/>
          </a:blip>
          <a:srcRect b="0" l="0" r="0" t="0"/>
          <a:stretch/>
        </p:blipFill>
        <p:spPr>
          <a:xfrm>
            <a:off x="1290011" y="2870620"/>
            <a:ext cx="12276" cy="558046"/>
          </a:xfrm>
          <a:prstGeom prst="rect">
            <a:avLst/>
          </a:prstGeom>
          <a:noFill/>
          <a:ln>
            <a:noFill/>
          </a:ln>
        </p:spPr>
      </p:pic>
      <p:pic>
        <p:nvPicPr>
          <p:cNvPr id="128" name="Google Shape;128;p5"/>
          <p:cNvPicPr preferRelativeResize="0"/>
          <p:nvPr/>
        </p:nvPicPr>
        <p:blipFill rotWithShape="1">
          <a:blip r:embed="rId29">
            <a:alphaModFix/>
          </a:blip>
          <a:srcRect b="0" l="0" r="0" t="0"/>
          <a:stretch/>
        </p:blipFill>
        <p:spPr>
          <a:xfrm>
            <a:off x="1070602" y="2530707"/>
            <a:ext cx="496690" cy="496690"/>
          </a:xfrm>
          <a:prstGeom prst="rect">
            <a:avLst/>
          </a:prstGeom>
          <a:noFill/>
          <a:ln>
            <a:noFill/>
          </a:ln>
        </p:spPr>
      </p:pic>
      <p:pic>
        <p:nvPicPr>
          <p:cNvPr id="129" name="Google Shape;129;p5"/>
          <p:cNvPicPr preferRelativeResize="0"/>
          <p:nvPr/>
        </p:nvPicPr>
        <p:blipFill rotWithShape="1">
          <a:blip r:embed="rId30">
            <a:alphaModFix/>
          </a:blip>
          <a:srcRect b="0" l="0" r="0" t="0"/>
          <a:stretch/>
        </p:blipFill>
        <p:spPr>
          <a:xfrm>
            <a:off x="1107065" y="2587245"/>
            <a:ext cx="423765" cy="423765"/>
          </a:xfrm>
          <a:prstGeom prst="rect">
            <a:avLst/>
          </a:prstGeom>
          <a:noFill/>
          <a:ln>
            <a:noFill/>
          </a:ln>
        </p:spPr>
      </p:pic>
      <p:pic>
        <p:nvPicPr>
          <p:cNvPr id="130" name="Google Shape;130;p5"/>
          <p:cNvPicPr preferRelativeResize="0"/>
          <p:nvPr/>
        </p:nvPicPr>
        <p:blipFill rotWithShape="1">
          <a:blip r:embed="rId31">
            <a:alphaModFix/>
          </a:blip>
          <a:srcRect b="0" l="0" r="0" t="0"/>
          <a:stretch/>
        </p:blipFill>
        <p:spPr>
          <a:xfrm>
            <a:off x="883144" y="3367669"/>
            <a:ext cx="761056" cy="761056"/>
          </a:xfrm>
          <a:prstGeom prst="rect">
            <a:avLst/>
          </a:prstGeom>
          <a:noFill/>
          <a:ln>
            <a:noFill/>
          </a:ln>
        </p:spPr>
      </p:pic>
      <p:pic>
        <p:nvPicPr>
          <p:cNvPr id="131" name="Google Shape;131;p5"/>
          <p:cNvPicPr preferRelativeResize="0"/>
          <p:nvPr/>
        </p:nvPicPr>
        <p:blipFill rotWithShape="1">
          <a:blip r:embed="rId32">
            <a:alphaModFix/>
          </a:blip>
          <a:srcRect b="0" l="0" r="0" t="0"/>
          <a:stretch/>
        </p:blipFill>
        <p:spPr>
          <a:xfrm>
            <a:off x="818946" y="3268896"/>
            <a:ext cx="929852" cy="929852"/>
          </a:xfrm>
          <a:prstGeom prst="rect">
            <a:avLst/>
          </a:prstGeom>
          <a:noFill/>
          <a:ln>
            <a:noFill/>
          </a:ln>
        </p:spPr>
      </p:pic>
      <p:sp>
        <p:nvSpPr>
          <p:cNvPr id="132" name="Google Shape;132;p5"/>
          <p:cNvSpPr txBox="1"/>
          <p:nvPr/>
        </p:nvSpPr>
        <p:spPr>
          <a:xfrm>
            <a:off x="963928" y="3579468"/>
            <a:ext cx="639900" cy="3087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895" u="none" cap="none" strike="noStrike">
                <a:solidFill>
                  <a:srgbClr val="FFFFFF"/>
                </a:solidFill>
                <a:latin typeface="Abril Fatface"/>
                <a:ea typeface="Abril Fatface"/>
                <a:cs typeface="Abril Fatface"/>
                <a:sym typeface="Abril Fatface"/>
              </a:rPr>
              <a:t>1</a:t>
            </a:r>
            <a:endParaRPr b="0" i="0" sz="1895" u="none" cap="none" strike="noStrike">
              <a:solidFill>
                <a:srgbClr val="FFFFFF"/>
              </a:solidFill>
              <a:latin typeface="Abril Fatface"/>
              <a:ea typeface="Abril Fatface"/>
              <a:cs typeface="Abril Fatface"/>
              <a:sym typeface="Abril Fatface"/>
            </a:endParaRPr>
          </a:p>
        </p:txBody>
      </p:sp>
      <p:sp>
        <p:nvSpPr>
          <p:cNvPr id="133" name="Google Shape;133;p5"/>
          <p:cNvSpPr txBox="1"/>
          <p:nvPr/>
        </p:nvSpPr>
        <p:spPr>
          <a:xfrm>
            <a:off x="556610" y="4128800"/>
            <a:ext cx="1414200" cy="5955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t/>
            </a:r>
            <a:endParaRPr b="0" i="0" sz="1235" u="none" cap="none" strike="noStrike">
              <a:solidFill>
                <a:srgbClr val="3D3D3D"/>
              </a:solidFill>
              <a:latin typeface="Arial"/>
              <a:ea typeface="Arial"/>
              <a:cs typeface="Arial"/>
              <a:sym typeface="Arial"/>
            </a:endParaRPr>
          </a:p>
        </p:txBody>
      </p:sp>
      <p:sp>
        <p:nvSpPr>
          <p:cNvPr id="134" name="Google Shape;134;p5"/>
          <p:cNvSpPr txBox="1"/>
          <p:nvPr/>
        </p:nvSpPr>
        <p:spPr>
          <a:xfrm>
            <a:off x="3230807" y="1217005"/>
            <a:ext cx="2470800" cy="4941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Data Cleaning </a:t>
            </a:r>
            <a:endParaRPr b="0" i="0" sz="1535" u="none" cap="none" strike="noStrike">
              <a:solidFill>
                <a:srgbClr val="3D3D3D"/>
              </a:solidFill>
              <a:latin typeface="Arial"/>
              <a:ea typeface="Arial"/>
              <a:cs typeface="Arial"/>
              <a:sym typeface="Arial"/>
            </a:endParaRPr>
          </a:p>
        </p:txBody>
      </p:sp>
      <p:sp>
        <p:nvSpPr>
          <p:cNvPr id="135" name="Google Shape;135;p5"/>
          <p:cNvSpPr txBox="1"/>
          <p:nvPr/>
        </p:nvSpPr>
        <p:spPr>
          <a:xfrm>
            <a:off x="4096925" y="2106211"/>
            <a:ext cx="7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Result</a:t>
            </a:r>
            <a:endParaRPr/>
          </a:p>
        </p:txBody>
      </p:sp>
      <p:pic>
        <p:nvPicPr>
          <p:cNvPr id="136" name="Google Shape;136;p5"/>
          <p:cNvPicPr preferRelativeResize="0"/>
          <p:nvPr/>
        </p:nvPicPr>
        <p:blipFill rotWithShape="1">
          <a:blip r:embed="rId20">
            <a:alphaModFix/>
          </a:blip>
          <a:srcRect b="0" l="0" r="0" t="0"/>
          <a:stretch/>
        </p:blipFill>
        <p:spPr>
          <a:xfrm>
            <a:off x="7222717" y="2567170"/>
            <a:ext cx="423765" cy="423765"/>
          </a:xfrm>
          <a:prstGeom prst="rect">
            <a:avLst/>
          </a:prstGeom>
          <a:noFill/>
          <a:ln>
            <a:noFill/>
          </a:ln>
        </p:spPr>
      </p:pic>
      <p:pic>
        <p:nvPicPr>
          <p:cNvPr id="137" name="Google Shape;137;p5"/>
          <p:cNvPicPr preferRelativeResize="0"/>
          <p:nvPr/>
        </p:nvPicPr>
        <p:blipFill rotWithShape="1">
          <a:blip r:embed="rId19">
            <a:alphaModFix/>
          </a:blip>
          <a:srcRect b="0" l="0" r="0" t="0"/>
          <a:stretch/>
        </p:blipFill>
        <p:spPr>
          <a:xfrm>
            <a:off x="7166280" y="2569957"/>
            <a:ext cx="496690" cy="496690"/>
          </a:xfrm>
          <a:prstGeom prst="rect">
            <a:avLst/>
          </a:prstGeom>
          <a:noFill/>
          <a:ln>
            <a:noFill/>
          </a:ln>
        </p:spPr>
      </p:pic>
      <p:pic>
        <p:nvPicPr>
          <p:cNvPr id="138" name="Google Shape;138;p5"/>
          <p:cNvPicPr preferRelativeResize="0"/>
          <p:nvPr/>
        </p:nvPicPr>
        <p:blipFill rotWithShape="1">
          <a:blip r:embed="rId22">
            <a:alphaModFix/>
          </a:blip>
          <a:srcRect b="0" l="0" r="0" t="0"/>
          <a:stretch/>
        </p:blipFill>
        <p:spPr>
          <a:xfrm>
            <a:off x="6969674" y="3283346"/>
            <a:ext cx="929852" cy="929852"/>
          </a:xfrm>
          <a:prstGeom prst="rect">
            <a:avLst/>
          </a:prstGeom>
          <a:noFill/>
          <a:ln>
            <a:noFill/>
          </a:ln>
        </p:spPr>
      </p:pic>
      <p:pic>
        <p:nvPicPr>
          <p:cNvPr id="139" name="Google Shape;139;p5"/>
          <p:cNvPicPr preferRelativeResize="0"/>
          <p:nvPr/>
        </p:nvPicPr>
        <p:blipFill rotWithShape="1">
          <a:blip r:embed="rId13">
            <a:alphaModFix/>
          </a:blip>
          <a:srcRect b="0" l="0" r="0" t="0"/>
          <a:stretch/>
        </p:blipFill>
        <p:spPr>
          <a:xfrm flipH="1">
            <a:off x="3530955" y="2911524"/>
            <a:ext cx="12275" cy="558050"/>
          </a:xfrm>
          <a:prstGeom prst="rect">
            <a:avLst/>
          </a:prstGeom>
          <a:noFill/>
          <a:ln>
            <a:noFill/>
          </a:ln>
        </p:spPr>
      </p:pic>
      <p:sp>
        <p:nvSpPr>
          <p:cNvPr id="140" name="Google Shape;140;p5"/>
          <p:cNvSpPr txBox="1"/>
          <p:nvPr/>
        </p:nvSpPr>
        <p:spPr>
          <a:xfrm>
            <a:off x="7239075" y="3512125"/>
            <a:ext cx="42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354DE6"/>
                </a:solidFill>
                <a:latin typeface="Abril Fatface"/>
                <a:ea typeface="Abril Fatface"/>
                <a:cs typeface="Abril Fatface"/>
                <a:sym typeface="Abril Fatface"/>
              </a:rPr>
              <a:t>6</a:t>
            </a:r>
            <a:endParaRPr sz="1800">
              <a:solidFill>
                <a:srgbClr val="354DE6"/>
              </a:solidFill>
              <a:latin typeface="Abril Fatface"/>
              <a:ea typeface="Abril Fatface"/>
              <a:cs typeface="Abril Fatface"/>
              <a:sym typeface="Abril Fatface"/>
            </a:endParaRPr>
          </a:p>
        </p:txBody>
      </p:sp>
      <p:sp>
        <p:nvSpPr>
          <p:cNvPr id="141" name="Google Shape;141;p5"/>
          <p:cNvSpPr txBox="1"/>
          <p:nvPr/>
        </p:nvSpPr>
        <p:spPr>
          <a:xfrm>
            <a:off x="6884133" y="4245863"/>
            <a:ext cx="1226700" cy="3171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lang="en-US" sz="1235">
                <a:solidFill>
                  <a:srgbClr val="3D3D3D"/>
                </a:solidFill>
              </a:rPr>
              <a:t>Bi-LSTM NN</a:t>
            </a:r>
            <a:endParaRPr b="0" i="0" sz="1235" u="none" cap="none" strike="noStrike">
              <a:solidFill>
                <a:srgbClr val="3D3D3D"/>
              </a:solidFill>
              <a:latin typeface="Arial"/>
              <a:ea typeface="Arial"/>
              <a:cs typeface="Arial"/>
              <a:sym typeface="Arial"/>
            </a:endParaRPr>
          </a:p>
        </p:txBody>
      </p:sp>
      <p:sp>
        <p:nvSpPr>
          <p:cNvPr id="142" name="Google Shape;142;p5"/>
          <p:cNvSpPr txBox="1"/>
          <p:nvPr/>
        </p:nvSpPr>
        <p:spPr>
          <a:xfrm>
            <a:off x="3084725" y="4198750"/>
            <a:ext cx="1147800" cy="6465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135"/>
              </a:spcAft>
              <a:buNone/>
            </a:pPr>
            <a:r>
              <a:rPr lang="en-US" sz="1200">
                <a:solidFill>
                  <a:schemeClr val="dk1"/>
                </a:solidFill>
              </a:rPr>
              <a:t>Association Rule</a:t>
            </a:r>
            <a:endParaRPr sz="120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8" name="Google Shape;148;p6"/>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149" name="Google Shape;149;p6"/>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150" name="Google Shape;150;p6"/>
          <p:cNvPicPr preferRelativeResize="0"/>
          <p:nvPr/>
        </p:nvPicPr>
        <p:blipFill rotWithShape="1">
          <a:blip r:embed="rId6">
            <a:alphaModFix/>
          </a:blip>
          <a:srcRect b="0" l="0" r="0" t="0"/>
          <a:stretch/>
        </p:blipFill>
        <p:spPr>
          <a:xfrm>
            <a:off x="145612" y="190476"/>
            <a:ext cx="8852774" cy="4806548"/>
          </a:xfrm>
          <a:prstGeom prst="rect">
            <a:avLst/>
          </a:prstGeom>
          <a:noFill/>
          <a:ln>
            <a:noFill/>
          </a:ln>
        </p:spPr>
      </p:pic>
      <p:sp>
        <p:nvSpPr>
          <p:cNvPr id="151" name="Google Shape;151;p6"/>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Introduction</a:t>
            </a:r>
            <a:endParaRPr b="0" i="0" sz="1720" u="none" cap="none" strike="noStrike">
              <a:solidFill>
                <a:srgbClr val="354DE6"/>
              </a:solidFill>
              <a:latin typeface="Abril Fatface"/>
              <a:ea typeface="Abril Fatface"/>
              <a:cs typeface="Abril Fatface"/>
              <a:sym typeface="Abril Fatface"/>
            </a:endParaRPr>
          </a:p>
        </p:txBody>
      </p:sp>
      <p:sp>
        <p:nvSpPr>
          <p:cNvPr id="152" name="Google Shape;152;p6"/>
          <p:cNvSpPr txBox="1"/>
          <p:nvPr/>
        </p:nvSpPr>
        <p:spPr>
          <a:xfrm>
            <a:off x="3408439" y="813238"/>
            <a:ext cx="2115565" cy="395395"/>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Research</a:t>
            </a:r>
            <a:r>
              <a:rPr lang="en-US" sz="1535">
                <a:solidFill>
                  <a:srgbClr val="3D3D3D"/>
                </a:solidFill>
              </a:rPr>
              <a:t> Question</a:t>
            </a:r>
            <a:endParaRPr b="0" i="0" sz="1535" u="none" cap="none" strike="noStrike">
              <a:solidFill>
                <a:srgbClr val="3D3D3D"/>
              </a:solidFill>
              <a:latin typeface="Arial"/>
              <a:ea typeface="Arial"/>
              <a:cs typeface="Arial"/>
              <a:sym typeface="Arial"/>
            </a:endParaRPr>
          </a:p>
        </p:txBody>
      </p:sp>
      <p:pic>
        <p:nvPicPr>
          <p:cNvPr id="153" name="Google Shape;153;p6"/>
          <p:cNvPicPr preferRelativeResize="0"/>
          <p:nvPr/>
        </p:nvPicPr>
        <p:blipFill rotWithShape="1">
          <a:blip r:embed="rId7">
            <a:alphaModFix/>
          </a:blip>
          <a:srcRect b="0" l="0" r="0" t="0"/>
          <a:stretch/>
        </p:blipFill>
        <p:spPr>
          <a:xfrm>
            <a:off x="2120453" y="2824661"/>
            <a:ext cx="4903093" cy="1971969"/>
          </a:xfrm>
          <a:prstGeom prst="rect">
            <a:avLst/>
          </a:prstGeom>
          <a:noFill/>
          <a:ln>
            <a:noFill/>
          </a:ln>
        </p:spPr>
      </p:pic>
      <p:pic>
        <p:nvPicPr>
          <p:cNvPr id="154" name="Google Shape;154;p6"/>
          <p:cNvPicPr preferRelativeResize="0"/>
          <p:nvPr/>
        </p:nvPicPr>
        <p:blipFill rotWithShape="1">
          <a:blip r:embed="rId8">
            <a:alphaModFix/>
          </a:blip>
          <a:srcRect b="0" l="0" r="0" t="0"/>
          <a:stretch/>
        </p:blipFill>
        <p:spPr>
          <a:xfrm>
            <a:off x="697098" y="2758776"/>
            <a:ext cx="1948252" cy="919500"/>
          </a:xfrm>
          <a:prstGeom prst="rect">
            <a:avLst/>
          </a:prstGeom>
          <a:noFill/>
          <a:ln>
            <a:noFill/>
          </a:ln>
        </p:spPr>
      </p:pic>
      <p:sp>
        <p:nvSpPr>
          <p:cNvPr id="155" name="Google Shape;155;p6"/>
          <p:cNvSpPr txBox="1"/>
          <p:nvPr/>
        </p:nvSpPr>
        <p:spPr>
          <a:xfrm>
            <a:off x="1013460" y="2889250"/>
            <a:ext cx="1454785" cy="685165"/>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1. </a:t>
            </a:r>
            <a:r>
              <a:rPr b="0" i="0" lang="en-US" sz="1235" u="none" cap="none" strike="noStrike">
                <a:solidFill>
                  <a:srgbClr val="424141"/>
                </a:solidFill>
                <a:latin typeface="Arial"/>
                <a:ea typeface="Arial"/>
                <a:cs typeface="Arial"/>
                <a:sym typeface="Arial"/>
              </a:rPr>
              <a:t>What </a:t>
            </a:r>
            <a:r>
              <a:rPr lang="en-US" sz="1235">
                <a:solidFill>
                  <a:srgbClr val="424141"/>
                </a:solidFill>
              </a:rPr>
              <a:t>kind of information would</a:t>
            </a:r>
            <a:r>
              <a:rPr b="0" i="0" lang="en-US" sz="1235" u="none" cap="none" strike="noStrike">
                <a:solidFill>
                  <a:srgbClr val="424141"/>
                </a:solidFill>
                <a:latin typeface="Arial"/>
                <a:ea typeface="Arial"/>
                <a:cs typeface="Arial"/>
                <a:sym typeface="Arial"/>
              </a:rPr>
              <a:t> job posting give?</a:t>
            </a:r>
            <a:endParaRPr b="0" i="0" sz="1235" u="none" cap="none" strike="noStrike">
              <a:solidFill>
                <a:srgbClr val="424141"/>
              </a:solidFill>
              <a:latin typeface="Arial"/>
              <a:ea typeface="Arial"/>
              <a:cs typeface="Arial"/>
              <a:sym typeface="Arial"/>
            </a:endParaRPr>
          </a:p>
        </p:txBody>
      </p:sp>
      <p:pic>
        <p:nvPicPr>
          <p:cNvPr id="156" name="Google Shape;156;p6"/>
          <p:cNvPicPr preferRelativeResize="0"/>
          <p:nvPr/>
        </p:nvPicPr>
        <p:blipFill rotWithShape="1">
          <a:blip r:embed="rId9">
            <a:alphaModFix/>
          </a:blip>
          <a:srcRect b="0" l="0" r="0" t="0"/>
          <a:stretch/>
        </p:blipFill>
        <p:spPr>
          <a:xfrm>
            <a:off x="2505775" y="1652278"/>
            <a:ext cx="1948250" cy="919472"/>
          </a:xfrm>
          <a:prstGeom prst="rect">
            <a:avLst/>
          </a:prstGeom>
          <a:noFill/>
          <a:ln>
            <a:noFill/>
          </a:ln>
        </p:spPr>
      </p:pic>
      <p:sp>
        <p:nvSpPr>
          <p:cNvPr id="157" name="Google Shape;157;p6"/>
          <p:cNvSpPr txBox="1"/>
          <p:nvPr/>
        </p:nvSpPr>
        <p:spPr>
          <a:xfrm>
            <a:off x="2806395" y="1717680"/>
            <a:ext cx="1467600" cy="7887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2. How can we determine the fake job posting?</a:t>
            </a:r>
            <a:endParaRPr b="0" i="0" sz="1235" u="none" cap="none" strike="noStrike">
              <a:solidFill>
                <a:srgbClr val="424141"/>
              </a:solidFill>
              <a:latin typeface="Arial"/>
              <a:ea typeface="Arial"/>
              <a:cs typeface="Arial"/>
              <a:sym typeface="Arial"/>
            </a:endParaRPr>
          </a:p>
        </p:txBody>
      </p:sp>
      <p:pic>
        <p:nvPicPr>
          <p:cNvPr id="158" name="Google Shape;158;p6"/>
          <p:cNvPicPr preferRelativeResize="0"/>
          <p:nvPr/>
        </p:nvPicPr>
        <p:blipFill rotWithShape="1">
          <a:blip r:embed="rId10">
            <a:alphaModFix/>
          </a:blip>
          <a:srcRect b="0" l="0" r="0" t="0"/>
          <a:stretch/>
        </p:blipFill>
        <p:spPr>
          <a:xfrm>
            <a:off x="4689975" y="1652278"/>
            <a:ext cx="1948250" cy="919472"/>
          </a:xfrm>
          <a:prstGeom prst="rect">
            <a:avLst/>
          </a:prstGeom>
          <a:noFill/>
          <a:ln>
            <a:noFill/>
          </a:ln>
        </p:spPr>
      </p:pic>
      <p:sp>
        <p:nvSpPr>
          <p:cNvPr id="159" name="Google Shape;159;p6"/>
          <p:cNvSpPr txBox="1"/>
          <p:nvPr/>
        </p:nvSpPr>
        <p:spPr>
          <a:xfrm>
            <a:off x="4781900" y="1718000"/>
            <a:ext cx="1749000" cy="7881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3. </a:t>
            </a:r>
            <a:r>
              <a:rPr lang="en-US" sz="1235">
                <a:solidFill>
                  <a:srgbClr val="424141"/>
                </a:solidFill>
              </a:rPr>
              <a:t>How could we do classification with the help of text mining</a:t>
            </a:r>
            <a:r>
              <a:rPr b="0" i="0" lang="en-US" sz="1235" u="none" cap="none" strike="noStrike">
                <a:solidFill>
                  <a:srgbClr val="424141"/>
                </a:solidFill>
                <a:latin typeface="Arial"/>
                <a:ea typeface="Arial"/>
                <a:cs typeface="Arial"/>
                <a:sym typeface="Arial"/>
              </a:rPr>
              <a:t>?</a:t>
            </a:r>
            <a:endParaRPr b="0" i="0" sz="1235" u="none" cap="none" strike="noStrike">
              <a:solidFill>
                <a:srgbClr val="424141"/>
              </a:solidFill>
              <a:latin typeface="Arial"/>
              <a:ea typeface="Arial"/>
              <a:cs typeface="Arial"/>
              <a:sym typeface="Arial"/>
            </a:endParaRPr>
          </a:p>
        </p:txBody>
      </p:sp>
      <p:pic>
        <p:nvPicPr>
          <p:cNvPr id="160" name="Google Shape;160;p6"/>
          <p:cNvPicPr preferRelativeResize="0"/>
          <p:nvPr/>
        </p:nvPicPr>
        <p:blipFill rotWithShape="1">
          <a:blip r:embed="rId11">
            <a:alphaModFix/>
          </a:blip>
          <a:srcRect b="0" l="0" r="0" t="0"/>
          <a:stretch/>
        </p:blipFill>
        <p:spPr>
          <a:xfrm>
            <a:off x="6498650" y="2824650"/>
            <a:ext cx="2348975" cy="1108625"/>
          </a:xfrm>
          <a:prstGeom prst="rect">
            <a:avLst/>
          </a:prstGeom>
          <a:noFill/>
          <a:ln>
            <a:noFill/>
          </a:ln>
        </p:spPr>
      </p:pic>
      <p:sp>
        <p:nvSpPr>
          <p:cNvPr id="161" name="Google Shape;161;p6"/>
          <p:cNvSpPr txBox="1"/>
          <p:nvPr/>
        </p:nvSpPr>
        <p:spPr>
          <a:xfrm>
            <a:off x="6575125" y="2932550"/>
            <a:ext cx="2184300" cy="919500"/>
          </a:xfrm>
          <a:prstGeom prst="rect">
            <a:avLst/>
          </a:prstGeom>
          <a:noFill/>
          <a:ln>
            <a:noFill/>
          </a:ln>
        </p:spPr>
        <p:txBody>
          <a:bodyPr anchorCtr="0" anchor="ctr" bIns="45700" lIns="91425" spcFirstLastPara="1" rIns="91425" wrap="square" tIns="45700">
            <a:noAutofit/>
          </a:bodyPr>
          <a:lstStyle/>
          <a:p>
            <a:pPr indent="0" lvl="0" marL="0" marR="0" rtl="0" algn="ctr">
              <a:lnSpc>
                <a:spcPct val="157000"/>
              </a:lnSpc>
              <a:spcBef>
                <a:spcPts val="0"/>
              </a:spcBef>
              <a:spcAft>
                <a:spcPts val="0"/>
              </a:spcAft>
              <a:buNone/>
            </a:pPr>
            <a:r>
              <a:rPr b="0" i="0" lang="en-US" sz="1235" u="none" cap="none" strike="noStrike">
                <a:solidFill>
                  <a:srgbClr val="424141"/>
                </a:solidFill>
                <a:latin typeface="Arial"/>
                <a:ea typeface="Arial"/>
                <a:cs typeface="Arial"/>
                <a:sym typeface="Arial"/>
              </a:rPr>
              <a:t>4. </a:t>
            </a:r>
            <a:r>
              <a:rPr lang="en-US" sz="1235">
                <a:solidFill>
                  <a:srgbClr val="424141"/>
                </a:solidFill>
              </a:rPr>
              <a:t>How can we combine different methods to get a robust predictive model?</a:t>
            </a:r>
            <a:endParaRPr b="0" i="0" sz="1235" u="none" cap="none" strike="noStrike">
              <a:solidFill>
                <a:srgbClr val="42414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67" name="Google Shape;167;p8"/>
          <p:cNvPicPr preferRelativeResize="0"/>
          <p:nvPr/>
        </p:nvPicPr>
        <p:blipFill rotWithShape="1">
          <a:blip r:embed="rId4">
            <a:alphaModFix/>
          </a:blip>
          <a:srcRect b="0" l="0" r="0" t="0"/>
          <a:stretch/>
        </p:blipFill>
        <p:spPr>
          <a:xfrm rot="-7200001">
            <a:off x="5363838" y="1225409"/>
            <a:ext cx="7109098" cy="7411683"/>
          </a:xfrm>
          <a:prstGeom prst="rect">
            <a:avLst/>
          </a:prstGeom>
          <a:noFill/>
          <a:ln>
            <a:noFill/>
          </a:ln>
        </p:spPr>
      </p:pic>
      <p:pic>
        <p:nvPicPr>
          <p:cNvPr id="168" name="Google Shape;168;p8"/>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169" name="Google Shape;169;p8"/>
          <p:cNvPicPr preferRelativeResize="0"/>
          <p:nvPr/>
        </p:nvPicPr>
        <p:blipFill rotWithShape="1">
          <a:blip r:embed="rId6">
            <a:alphaModFix/>
          </a:blip>
          <a:srcRect b="0" l="0" r="0" t="0"/>
          <a:stretch/>
        </p:blipFill>
        <p:spPr>
          <a:xfrm>
            <a:off x="145625" y="168476"/>
            <a:ext cx="8852772" cy="4806547"/>
          </a:xfrm>
          <a:prstGeom prst="rect">
            <a:avLst/>
          </a:prstGeom>
          <a:noFill/>
          <a:ln>
            <a:noFill/>
          </a:ln>
        </p:spPr>
      </p:pic>
      <p:sp>
        <p:nvSpPr>
          <p:cNvPr id="170" name="Google Shape;170;p8"/>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Data Preparation</a:t>
            </a:r>
            <a:endParaRPr b="0" i="0" sz="1720" u="none" cap="none" strike="noStrike">
              <a:solidFill>
                <a:srgbClr val="354DE6"/>
              </a:solidFill>
              <a:latin typeface="Abril Fatface"/>
              <a:ea typeface="Abril Fatface"/>
              <a:cs typeface="Abril Fatface"/>
              <a:sym typeface="Abril Fatface"/>
            </a:endParaRPr>
          </a:p>
        </p:txBody>
      </p:sp>
      <p:sp>
        <p:nvSpPr>
          <p:cNvPr id="171" name="Google Shape;171;p8"/>
          <p:cNvSpPr txBox="1"/>
          <p:nvPr/>
        </p:nvSpPr>
        <p:spPr>
          <a:xfrm>
            <a:off x="3408439" y="962999"/>
            <a:ext cx="2115600" cy="395400"/>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lang="en-US" sz="1535">
                <a:solidFill>
                  <a:srgbClr val="3D3D3D"/>
                </a:solidFill>
              </a:rPr>
              <a:t>Plot from python</a:t>
            </a:r>
            <a:endParaRPr b="0" i="0" sz="1535" u="none" cap="none" strike="noStrike">
              <a:solidFill>
                <a:srgbClr val="3D3D3D"/>
              </a:solidFill>
              <a:latin typeface="Arial"/>
              <a:ea typeface="Arial"/>
              <a:cs typeface="Arial"/>
              <a:sym typeface="Arial"/>
            </a:endParaRPr>
          </a:p>
        </p:txBody>
      </p:sp>
      <p:pic>
        <p:nvPicPr>
          <p:cNvPr id="172" name="Google Shape;172;p8"/>
          <p:cNvPicPr preferRelativeResize="0"/>
          <p:nvPr/>
        </p:nvPicPr>
        <p:blipFill rotWithShape="1">
          <a:blip r:embed="rId7">
            <a:alphaModFix/>
          </a:blip>
          <a:srcRect b="158110" l="68740" r="-68740" t="-158110"/>
          <a:stretch/>
        </p:blipFill>
        <p:spPr>
          <a:xfrm>
            <a:off x="1327800" y="2307970"/>
            <a:ext cx="647247" cy="647247"/>
          </a:xfrm>
          <a:prstGeom prst="rect">
            <a:avLst/>
          </a:prstGeom>
          <a:noFill/>
          <a:ln>
            <a:noFill/>
          </a:ln>
        </p:spPr>
      </p:pic>
      <p:pic>
        <p:nvPicPr>
          <p:cNvPr id="173" name="Google Shape;173;p8"/>
          <p:cNvPicPr preferRelativeResize="0"/>
          <p:nvPr/>
        </p:nvPicPr>
        <p:blipFill rotWithShape="1">
          <a:blip r:embed="rId8">
            <a:alphaModFix/>
          </a:blip>
          <a:srcRect b="0" l="0" r="0" t="0"/>
          <a:stretch/>
        </p:blipFill>
        <p:spPr>
          <a:xfrm>
            <a:off x="947387" y="3347782"/>
            <a:ext cx="533075" cy="533075"/>
          </a:xfrm>
          <a:prstGeom prst="rect">
            <a:avLst/>
          </a:prstGeom>
          <a:noFill/>
          <a:ln>
            <a:noFill/>
          </a:ln>
        </p:spPr>
      </p:pic>
      <p:pic>
        <p:nvPicPr>
          <p:cNvPr id="174" name="Google Shape;174;p8"/>
          <p:cNvPicPr preferRelativeResize="0"/>
          <p:nvPr/>
        </p:nvPicPr>
        <p:blipFill rotWithShape="1">
          <a:blip r:embed="rId9">
            <a:alphaModFix/>
          </a:blip>
          <a:srcRect b="0" l="0" r="0" t="0"/>
          <a:stretch/>
        </p:blipFill>
        <p:spPr>
          <a:xfrm>
            <a:off x="781439" y="3184858"/>
            <a:ext cx="864946" cy="121471"/>
          </a:xfrm>
          <a:prstGeom prst="rect">
            <a:avLst/>
          </a:prstGeom>
          <a:noFill/>
          <a:ln>
            <a:noFill/>
          </a:ln>
        </p:spPr>
      </p:pic>
      <p:sp>
        <p:nvSpPr>
          <p:cNvPr id="175" name="Google Shape;175;p8"/>
          <p:cNvSpPr txBox="1"/>
          <p:nvPr/>
        </p:nvSpPr>
        <p:spPr>
          <a:xfrm>
            <a:off x="1174750" y="2464975"/>
            <a:ext cx="2757000" cy="2047500"/>
          </a:xfrm>
          <a:prstGeom prst="rect">
            <a:avLst/>
          </a:prstGeom>
          <a:noFill/>
          <a:ln>
            <a:noFill/>
          </a:ln>
        </p:spPr>
        <p:txBody>
          <a:bodyPr anchorCtr="0" anchor="ctr" bIns="45700" lIns="91425" spcFirstLastPara="1" rIns="91425" wrap="square" tIns="45700">
            <a:noAutofit/>
          </a:bodyPr>
          <a:lstStyle/>
          <a:p>
            <a:pPr indent="0" lvl="0" marL="457200" marR="73025" rtl="0" algn="l">
              <a:lnSpc>
                <a:spcPct val="150000"/>
              </a:lnSpc>
              <a:spcBef>
                <a:spcPts val="0"/>
              </a:spcBef>
              <a:spcAft>
                <a:spcPts val="1780"/>
              </a:spcAft>
              <a:buNone/>
            </a:pPr>
            <a:r>
              <a:rPr lang="en-US" sz="1100">
                <a:solidFill>
                  <a:schemeClr val="dk1"/>
                </a:solidFill>
              </a:rPr>
              <a:t>From the this graph, it’s clear that our dataset contains lots of missing data, which should also be regarded as factors, since fake jobs tend to leave more columns blank.</a:t>
            </a:r>
            <a:endParaRPr b="0" i="0" sz="800" u="none" cap="none" strike="noStrike">
              <a:solidFill>
                <a:srgbClr val="3D3D3D"/>
              </a:solidFill>
              <a:latin typeface="Arial"/>
              <a:ea typeface="Arial"/>
              <a:cs typeface="Arial"/>
              <a:sym typeface="Arial"/>
            </a:endParaRPr>
          </a:p>
        </p:txBody>
      </p:sp>
      <p:sp>
        <p:nvSpPr>
          <p:cNvPr id="176" name="Google Shape;176;p8"/>
          <p:cNvSpPr txBox="1"/>
          <p:nvPr/>
        </p:nvSpPr>
        <p:spPr>
          <a:xfrm>
            <a:off x="3105509" y="3138630"/>
            <a:ext cx="1652501" cy="38862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b="0" i="0" sz="800" u="none" cap="none" strike="noStrike">
              <a:solidFill>
                <a:srgbClr val="3D3D3D"/>
              </a:solidFill>
              <a:latin typeface="Arial"/>
              <a:ea typeface="Arial"/>
              <a:cs typeface="Arial"/>
              <a:sym typeface="Arial"/>
            </a:endParaRPr>
          </a:p>
        </p:txBody>
      </p:sp>
      <p:sp>
        <p:nvSpPr>
          <p:cNvPr id="177" name="Google Shape;177;p8"/>
          <p:cNvSpPr txBox="1"/>
          <p:nvPr/>
        </p:nvSpPr>
        <p:spPr>
          <a:xfrm>
            <a:off x="5285093" y="1736292"/>
            <a:ext cx="2129100" cy="3231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1985" u="none" cap="none" strike="noStrike">
                <a:solidFill>
                  <a:srgbClr val="354DE6"/>
                </a:solidFill>
                <a:latin typeface="Abril Fatface"/>
                <a:ea typeface="Abril Fatface"/>
                <a:cs typeface="Abril Fatface"/>
                <a:sym typeface="Abril Fatface"/>
              </a:rPr>
              <a:t>Data </a:t>
            </a:r>
            <a:r>
              <a:rPr lang="en-US" sz="1985">
                <a:solidFill>
                  <a:srgbClr val="354DE6"/>
                </a:solidFill>
                <a:latin typeface="Abril Fatface"/>
                <a:ea typeface="Abril Fatface"/>
                <a:cs typeface="Abril Fatface"/>
                <a:sym typeface="Abril Fatface"/>
              </a:rPr>
              <a:t>plot</a:t>
            </a:r>
            <a:endParaRPr b="0" i="0" sz="1985" u="none" cap="none" strike="noStrike">
              <a:solidFill>
                <a:srgbClr val="354DE6"/>
              </a:solidFill>
              <a:latin typeface="Abril Fatface"/>
              <a:ea typeface="Abril Fatface"/>
              <a:cs typeface="Abril Fatface"/>
              <a:sym typeface="Abril Fatface"/>
            </a:endParaRPr>
          </a:p>
        </p:txBody>
      </p:sp>
      <p:sp>
        <p:nvSpPr>
          <p:cNvPr id="178" name="Google Shape;178;p8"/>
          <p:cNvSpPr txBox="1"/>
          <p:nvPr/>
        </p:nvSpPr>
        <p:spPr>
          <a:xfrm>
            <a:off x="5207400" y="2825900"/>
            <a:ext cx="3646800" cy="1952700"/>
          </a:xfrm>
          <a:prstGeom prst="rect">
            <a:avLst/>
          </a:prstGeom>
          <a:noFill/>
          <a:ln>
            <a:noFill/>
          </a:ln>
        </p:spPr>
        <p:txBody>
          <a:bodyPr anchorCtr="0" anchor="ctr" bIns="45700" lIns="91425" spcFirstLastPara="1" rIns="91425" wrap="square" tIns="45700">
            <a:noAutofit/>
          </a:bodyPr>
          <a:lstStyle/>
          <a:p>
            <a:pPr indent="0" lvl="0" marL="0" marR="0" rtl="0" algn="l">
              <a:lnSpc>
                <a:spcPct val="157000"/>
              </a:lnSpc>
              <a:spcBef>
                <a:spcPts val="0"/>
              </a:spcBef>
              <a:spcAft>
                <a:spcPts val="0"/>
              </a:spcAft>
              <a:buNone/>
            </a:pPr>
            <a:r>
              <a:rPr b="0" i="0" lang="en-US" sz="1235" u="none" cap="none" strike="noStrike">
                <a:solidFill>
                  <a:srgbClr val="3D3D3D"/>
                </a:solidFill>
                <a:latin typeface="Arial"/>
                <a:ea typeface="Arial"/>
                <a:cs typeface="Arial"/>
                <a:sym typeface="Arial"/>
              </a:rPr>
              <a:t>1</a:t>
            </a:r>
            <a:endParaRPr b="0" i="0" sz="1235" u="none" cap="none" strike="noStrike">
              <a:solidFill>
                <a:srgbClr val="3D3D3D"/>
              </a:solidFill>
              <a:latin typeface="Arial"/>
              <a:ea typeface="Arial"/>
              <a:cs typeface="Arial"/>
              <a:sym typeface="Arial"/>
            </a:endParaRPr>
          </a:p>
        </p:txBody>
      </p:sp>
      <p:sp>
        <p:nvSpPr>
          <p:cNvPr id="179" name="Google Shape;179;p8"/>
          <p:cNvSpPr txBox="1"/>
          <p:nvPr/>
        </p:nvSpPr>
        <p:spPr>
          <a:xfrm>
            <a:off x="5429580" y="2464982"/>
            <a:ext cx="2393100" cy="13680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839">
                <a:solidFill>
                  <a:srgbClr val="57DBFF"/>
                </a:solidFill>
                <a:latin typeface="Abril Fatface"/>
                <a:ea typeface="Abril Fatface"/>
                <a:cs typeface="Abril Fatface"/>
                <a:sym typeface="Abril Fatface"/>
              </a:rPr>
              <a:t>Tools</a:t>
            </a:r>
            <a:endParaRPr b="0" i="0" sz="839" u="none" cap="none" strike="noStrike">
              <a:solidFill>
                <a:srgbClr val="57DBFF"/>
              </a:solidFill>
              <a:latin typeface="Abril Fatface"/>
              <a:ea typeface="Abril Fatface"/>
              <a:cs typeface="Abril Fatface"/>
              <a:sym typeface="Abril Fatface"/>
            </a:endParaRPr>
          </a:p>
        </p:txBody>
      </p:sp>
      <p:pic>
        <p:nvPicPr>
          <p:cNvPr id="180" name="Google Shape;180;p8"/>
          <p:cNvPicPr preferRelativeResize="0"/>
          <p:nvPr/>
        </p:nvPicPr>
        <p:blipFill rotWithShape="1">
          <a:blip r:embed="rId10">
            <a:alphaModFix/>
          </a:blip>
          <a:srcRect b="0" l="0" r="0" t="0"/>
          <a:stretch/>
        </p:blipFill>
        <p:spPr>
          <a:xfrm>
            <a:off x="1113554" y="3513957"/>
            <a:ext cx="200715" cy="200715"/>
          </a:xfrm>
          <a:prstGeom prst="rect">
            <a:avLst/>
          </a:prstGeom>
          <a:noFill/>
          <a:ln>
            <a:noFill/>
          </a:ln>
        </p:spPr>
      </p:pic>
      <p:pic>
        <p:nvPicPr>
          <p:cNvPr id="181" name="Google Shape;181;p8"/>
          <p:cNvPicPr preferRelativeResize="0"/>
          <p:nvPr/>
        </p:nvPicPr>
        <p:blipFill>
          <a:blip r:embed="rId11">
            <a:alphaModFix/>
          </a:blip>
          <a:stretch>
            <a:fillRect/>
          </a:stretch>
        </p:blipFill>
        <p:spPr>
          <a:xfrm>
            <a:off x="3648950" y="2215800"/>
            <a:ext cx="5205277" cy="244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7" name="Google Shape;187;p7"/>
          <p:cNvPicPr preferRelativeResize="0"/>
          <p:nvPr/>
        </p:nvPicPr>
        <p:blipFill rotWithShape="1">
          <a:blip r:embed="rId4">
            <a:alphaModFix/>
          </a:blip>
          <a:srcRect b="0" l="0" r="0" t="0"/>
          <a:stretch/>
        </p:blipFill>
        <p:spPr>
          <a:xfrm rot="-7200001">
            <a:off x="5323460" y="1328840"/>
            <a:ext cx="7109098" cy="7411683"/>
          </a:xfrm>
          <a:prstGeom prst="rect">
            <a:avLst/>
          </a:prstGeom>
          <a:noFill/>
          <a:ln>
            <a:noFill/>
          </a:ln>
        </p:spPr>
      </p:pic>
      <p:pic>
        <p:nvPicPr>
          <p:cNvPr id="188" name="Google Shape;188;p7"/>
          <p:cNvPicPr preferRelativeResize="0"/>
          <p:nvPr/>
        </p:nvPicPr>
        <p:blipFill rotWithShape="1">
          <a:blip r:embed="rId5">
            <a:alphaModFix/>
          </a:blip>
          <a:srcRect b="0" l="0" r="0" t="0"/>
          <a:stretch/>
        </p:blipFill>
        <p:spPr>
          <a:xfrm rot="3299999">
            <a:off x="-1064519" y="-1088412"/>
            <a:ext cx="2364705" cy="2465354"/>
          </a:xfrm>
          <a:prstGeom prst="rect">
            <a:avLst/>
          </a:prstGeom>
          <a:noFill/>
          <a:ln>
            <a:noFill/>
          </a:ln>
        </p:spPr>
      </p:pic>
      <p:pic>
        <p:nvPicPr>
          <p:cNvPr id="189" name="Google Shape;189;p7"/>
          <p:cNvPicPr preferRelativeResize="0"/>
          <p:nvPr/>
        </p:nvPicPr>
        <p:blipFill rotWithShape="1">
          <a:blip r:embed="rId6">
            <a:alphaModFix/>
          </a:blip>
          <a:srcRect b="0" l="0" r="0" t="0"/>
          <a:stretch/>
        </p:blipFill>
        <p:spPr>
          <a:xfrm>
            <a:off x="145612" y="190476"/>
            <a:ext cx="8852772" cy="4806547"/>
          </a:xfrm>
          <a:prstGeom prst="rect">
            <a:avLst/>
          </a:prstGeom>
          <a:noFill/>
          <a:ln>
            <a:noFill/>
          </a:ln>
        </p:spPr>
      </p:pic>
      <p:sp>
        <p:nvSpPr>
          <p:cNvPr id="190" name="Google Shape;190;p7"/>
          <p:cNvSpPr txBox="1"/>
          <p:nvPr/>
        </p:nvSpPr>
        <p:spPr>
          <a:xfrm>
            <a:off x="2806394" y="514115"/>
            <a:ext cx="3210191" cy="279809"/>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720" u="none" cap="none" strike="noStrike">
                <a:solidFill>
                  <a:srgbClr val="354DE6"/>
                </a:solidFill>
                <a:latin typeface="Abril Fatface"/>
                <a:ea typeface="Abril Fatface"/>
                <a:cs typeface="Abril Fatface"/>
                <a:sym typeface="Abril Fatface"/>
              </a:rPr>
              <a:t>Project Introduction</a:t>
            </a:r>
            <a:endParaRPr b="0" i="0" sz="1720" u="none" cap="none" strike="noStrike">
              <a:solidFill>
                <a:srgbClr val="354DE6"/>
              </a:solidFill>
              <a:latin typeface="Abril Fatface"/>
              <a:ea typeface="Abril Fatface"/>
              <a:cs typeface="Abril Fatface"/>
              <a:sym typeface="Abril Fatface"/>
            </a:endParaRPr>
          </a:p>
        </p:txBody>
      </p:sp>
      <p:sp>
        <p:nvSpPr>
          <p:cNvPr id="191" name="Google Shape;191;p7"/>
          <p:cNvSpPr txBox="1"/>
          <p:nvPr/>
        </p:nvSpPr>
        <p:spPr>
          <a:xfrm>
            <a:off x="3408439" y="813238"/>
            <a:ext cx="2115565" cy="395395"/>
          </a:xfrm>
          <a:prstGeom prst="rect">
            <a:avLst/>
          </a:prstGeom>
          <a:noFill/>
          <a:ln>
            <a:noFill/>
          </a:ln>
        </p:spPr>
        <p:txBody>
          <a:bodyPr anchorCtr="0" anchor="ctr" bIns="45700" lIns="91425" spcFirstLastPara="1" rIns="91425" wrap="square" tIns="45700">
            <a:noAutofit/>
          </a:bodyPr>
          <a:lstStyle/>
          <a:p>
            <a:pPr indent="0" lvl="0" marL="0" marR="0" rtl="0" algn="ctr">
              <a:lnSpc>
                <a:spcPct val="158000"/>
              </a:lnSpc>
              <a:spcBef>
                <a:spcPts val="0"/>
              </a:spcBef>
              <a:spcAft>
                <a:spcPts val="0"/>
              </a:spcAft>
              <a:buNone/>
            </a:pPr>
            <a:r>
              <a:rPr b="0" i="0" lang="en-US" sz="1535" u="none" cap="none" strike="noStrike">
                <a:solidFill>
                  <a:srgbClr val="3D3D3D"/>
                </a:solidFill>
                <a:latin typeface="Arial"/>
                <a:ea typeface="Arial"/>
                <a:cs typeface="Arial"/>
                <a:sym typeface="Arial"/>
              </a:rPr>
              <a:t>Data Cleaning</a:t>
            </a:r>
            <a:endParaRPr b="0" i="0" sz="1535" u="none" cap="none" strike="noStrike">
              <a:solidFill>
                <a:srgbClr val="3D3D3D"/>
              </a:solidFill>
              <a:latin typeface="Arial"/>
              <a:ea typeface="Arial"/>
              <a:cs typeface="Arial"/>
              <a:sym typeface="Arial"/>
            </a:endParaRPr>
          </a:p>
        </p:txBody>
      </p:sp>
      <p:pic>
        <p:nvPicPr>
          <p:cNvPr id="192" name="Google Shape;192;p7"/>
          <p:cNvPicPr preferRelativeResize="0"/>
          <p:nvPr/>
        </p:nvPicPr>
        <p:blipFill rotWithShape="1">
          <a:blip r:embed="rId7">
            <a:alphaModFix/>
          </a:blip>
          <a:srcRect b="0" l="0" r="0" t="0"/>
          <a:stretch/>
        </p:blipFill>
        <p:spPr>
          <a:xfrm>
            <a:off x="6034438" y="1460628"/>
            <a:ext cx="1406858" cy="1406858"/>
          </a:xfrm>
          <a:prstGeom prst="rect">
            <a:avLst/>
          </a:prstGeom>
          <a:noFill/>
          <a:ln>
            <a:noFill/>
          </a:ln>
        </p:spPr>
      </p:pic>
      <p:pic>
        <p:nvPicPr>
          <p:cNvPr id="193" name="Google Shape;193;p7"/>
          <p:cNvPicPr preferRelativeResize="0"/>
          <p:nvPr/>
        </p:nvPicPr>
        <p:blipFill rotWithShape="1">
          <a:blip r:embed="rId8">
            <a:alphaModFix/>
          </a:blip>
          <a:srcRect b="0" l="0" r="0" t="0"/>
          <a:stretch/>
        </p:blipFill>
        <p:spPr>
          <a:xfrm>
            <a:off x="5005496" y="2422487"/>
            <a:ext cx="1406858" cy="1406858"/>
          </a:xfrm>
          <a:prstGeom prst="rect">
            <a:avLst/>
          </a:prstGeom>
          <a:noFill/>
          <a:ln>
            <a:noFill/>
          </a:ln>
        </p:spPr>
      </p:pic>
      <p:pic>
        <p:nvPicPr>
          <p:cNvPr id="194" name="Google Shape;194;p7"/>
          <p:cNvPicPr preferRelativeResize="0"/>
          <p:nvPr/>
        </p:nvPicPr>
        <p:blipFill rotWithShape="1">
          <a:blip r:embed="rId9">
            <a:alphaModFix/>
          </a:blip>
          <a:srcRect b="0" l="0" r="0" t="0"/>
          <a:stretch/>
        </p:blipFill>
        <p:spPr>
          <a:xfrm>
            <a:off x="6358783" y="2844528"/>
            <a:ext cx="1406858" cy="1406858"/>
          </a:xfrm>
          <a:prstGeom prst="rect">
            <a:avLst/>
          </a:prstGeom>
          <a:noFill/>
          <a:ln>
            <a:noFill/>
          </a:ln>
        </p:spPr>
      </p:pic>
      <p:pic>
        <p:nvPicPr>
          <p:cNvPr id="195" name="Google Shape;195;p7"/>
          <p:cNvPicPr preferRelativeResize="0"/>
          <p:nvPr/>
        </p:nvPicPr>
        <p:blipFill rotWithShape="1">
          <a:blip r:embed="rId10">
            <a:alphaModFix/>
          </a:blip>
          <a:srcRect b="0" l="0" r="0" t="0"/>
          <a:stretch/>
        </p:blipFill>
        <p:spPr>
          <a:xfrm>
            <a:off x="5971502" y="2329754"/>
            <a:ext cx="1029546" cy="1029546"/>
          </a:xfrm>
          <a:prstGeom prst="rect">
            <a:avLst/>
          </a:prstGeom>
          <a:noFill/>
          <a:ln>
            <a:noFill/>
          </a:ln>
        </p:spPr>
      </p:pic>
      <p:sp>
        <p:nvSpPr>
          <p:cNvPr id="196" name="Google Shape;196;p7"/>
          <p:cNvSpPr txBox="1"/>
          <p:nvPr/>
        </p:nvSpPr>
        <p:spPr>
          <a:xfrm>
            <a:off x="5918588" y="2682215"/>
            <a:ext cx="1058280" cy="324626"/>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b="0" i="0" lang="en-US" sz="1995" u="none" cap="none" strike="noStrike">
                <a:solidFill>
                  <a:srgbClr val="FFFFFF"/>
                </a:solidFill>
                <a:latin typeface="Abril Fatface"/>
                <a:ea typeface="Abril Fatface"/>
                <a:cs typeface="Abril Fatface"/>
                <a:sym typeface="Abril Fatface"/>
              </a:rPr>
              <a:t>Python</a:t>
            </a:r>
            <a:endParaRPr b="0" i="0" sz="1995" u="none" cap="none" strike="noStrike">
              <a:solidFill>
                <a:srgbClr val="FFFFFF"/>
              </a:solidFill>
              <a:latin typeface="Abril Fatface"/>
              <a:ea typeface="Abril Fatface"/>
              <a:cs typeface="Abril Fatface"/>
              <a:sym typeface="Abril Fatface"/>
            </a:endParaRPr>
          </a:p>
        </p:txBody>
      </p:sp>
      <p:sp>
        <p:nvSpPr>
          <p:cNvPr id="197" name="Google Shape;197;p7"/>
          <p:cNvSpPr txBox="1"/>
          <p:nvPr/>
        </p:nvSpPr>
        <p:spPr>
          <a:xfrm>
            <a:off x="1608876" y="1832465"/>
            <a:ext cx="2128998" cy="323082"/>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b="0" i="0" lang="en-US" sz="1985" u="none" cap="none" strike="noStrike">
                <a:solidFill>
                  <a:srgbClr val="354DE6"/>
                </a:solidFill>
                <a:latin typeface="Abril Fatface"/>
                <a:ea typeface="Abril Fatface"/>
                <a:cs typeface="Abril Fatface"/>
                <a:sym typeface="Abril Fatface"/>
              </a:rPr>
              <a:t>Include</a:t>
            </a:r>
            <a:endParaRPr b="0" i="0" sz="1985" u="none" cap="none" strike="noStrike">
              <a:solidFill>
                <a:srgbClr val="354DE6"/>
              </a:solidFill>
              <a:latin typeface="Abril Fatface"/>
              <a:ea typeface="Abril Fatface"/>
              <a:cs typeface="Abril Fatface"/>
              <a:sym typeface="Abril Fatface"/>
            </a:endParaRPr>
          </a:p>
        </p:txBody>
      </p:sp>
      <p:sp>
        <p:nvSpPr>
          <p:cNvPr id="198" name="Google Shape;198;p7"/>
          <p:cNvSpPr txBox="1"/>
          <p:nvPr/>
        </p:nvSpPr>
        <p:spPr>
          <a:xfrm>
            <a:off x="1609100" y="2422475"/>
            <a:ext cx="3210300" cy="2134800"/>
          </a:xfrm>
          <a:prstGeom prst="rect">
            <a:avLst/>
          </a:prstGeom>
          <a:noFill/>
          <a:ln>
            <a:noFill/>
          </a:ln>
        </p:spPr>
        <p:txBody>
          <a:bodyPr anchorCtr="0" anchor="ctr" bIns="45700" lIns="91425" spcFirstLastPara="1" rIns="91425" wrap="square" tIns="45700">
            <a:noAutofit/>
          </a:bodyPr>
          <a:lstStyle/>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Fill missing values</a:t>
            </a:r>
            <a:endParaRPr sz="1100">
              <a:solidFill>
                <a:schemeClr val="dk1"/>
              </a:solidFill>
            </a:endParaRPr>
          </a:p>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Extract</a:t>
            </a:r>
            <a:r>
              <a:rPr lang="en-US" sz="1100">
                <a:solidFill>
                  <a:schemeClr val="dk1"/>
                </a:solidFill>
              </a:rPr>
              <a:t> column information: </a:t>
            </a:r>
            <a:r>
              <a:rPr i="1" lang="en-US" sz="1100">
                <a:solidFill>
                  <a:schemeClr val="dk1"/>
                </a:solidFill>
              </a:rPr>
              <a:t>salary_range</a:t>
            </a:r>
            <a:endParaRPr sz="1100">
              <a:solidFill>
                <a:schemeClr val="dk1"/>
              </a:solidFill>
            </a:endParaRPr>
          </a:p>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Numerical variables normalization</a:t>
            </a:r>
            <a:endParaRPr sz="1100">
              <a:solidFill>
                <a:schemeClr val="dk1"/>
              </a:solidFill>
            </a:endParaRPr>
          </a:p>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Mapping dummies to words</a:t>
            </a:r>
            <a:endParaRPr sz="1100">
              <a:solidFill>
                <a:schemeClr val="dk1"/>
              </a:solidFill>
            </a:endParaRPr>
          </a:p>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Encoding categorical data to indexes</a:t>
            </a:r>
            <a:endParaRPr sz="1100">
              <a:solidFill>
                <a:schemeClr val="dk1"/>
              </a:solidFill>
            </a:endParaRPr>
          </a:p>
          <a:p>
            <a:pPr indent="-298450" lvl="0" marL="457200" rtl="0" algn="l">
              <a:lnSpc>
                <a:spcPct val="200000"/>
              </a:lnSpc>
              <a:spcBef>
                <a:spcPts val="0"/>
              </a:spcBef>
              <a:spcAft>
                <a:spcPts val="0"/>
              </a:spcAft>
              <a:buClr>
                <a:schemeClr val="dk1"/>
              </a:buClr>
              <a:buSzPts val="1100"/>
              <a:buAutoNum type="arabicPeriod"/>
            </a:pPr>
            <a:r>
              <a:rPr lang="en-US" sz="1100">
                <a:solidFill>
                  <a:schemeClr val="dk1"/>
                </a:solidFill>
              </a:rPr>
              <a:t>Concatenate all texts</a:t>
            </a:r>
            <a:endParaRPr sz="1100">
              <a:solidFill>
                <a:schemeClr val="dk1"/>
              </a:solidFill>
            </a:endParaRPr>
          </a:p>
        </p:txBody>
      </p:sp>
      <p:sp>
        <p:nvSpPr>
          <p:cNvPr id="199" name="Google Shape;199;p7"/>
          <p:cNvSpPr txBox="1"/>
          <p:nvPr/>
        </p:nvSpPr>
        <p:spPr>
          <a:xfrm>
            <a:off x="1608876" y="2132505"/>
            <a:ext cx="2393030" cy="136710"/>
          </a:xfrm>
          <a:prstGeom prst="rect">
            <a:avLst/>
          </a:prstGeom>
          <a:noFill/>
          <a:ln>
            <a:noFill/>
          </a:ln>
        </p:spPr>
        <p:txBody>
          <a:bodyPr anchorCtr="0" anchor="ctr" bIns="45700" lIns="91425" spcFirstLastPara="1" rIns="91425" wrap="square" tIns="45700">
            <a:noAutofit/>
          </a:bodyPr>
          <a:lstStyle/>
          <a:p>
            <a:pPr indent="0" lvl="0" marL="0" marR="0" rtl="0" algn="l">
              <a:lnSpc>
                <a:spcPct val="108000"/>
              </a:lnSpc>
              <a:spcBef>
                <a:spcPts val="0"/>
              </a:spcBef>
              <a:spcAft>
                <a:spcPts val="0"/>
              </a:spcAft>
              <a:buNone/>
            </a:pPr>
            <a:r>
              <a:rPr lang="en-US" sz="839">
                <a:solidFill>
                  <a:srgbClr val="57DBFF"/>
                </a:solidFill>
                <a:latin typeface="Abril Fatface"/>
                <a:ea typeface="Abril Fatface"/>
                <a:cs typeface="Abril Fatface"/>
                <a:sym typeface="Abril Fatface"/>
              </a:rPr>
              <a:t>Python</a:t>
            </a:r>
            <a:endParaRPr b="0" i="0" sz="839" u="none" cap="none" strike="noStrike">
              <a:solidFill>
                <a:srgbClr val="57DBFF"/>
              </a:solidFill>
              <a:latin typeface="Abril Fatface"/>
              <a:ea typeface="Abril Fatface"/>
              <a:cs typeface="Abril Fatface"/>
              <a:sym typeface="Abril Fatface"/>
            </a:endParaRPr>
          </a:p>
        </p:txBody>
      </p:sp>
      <p:pic>
        <p:nvPicPr>
          <p:cNvPr id="200" name="Google Shape;200;p7"/>
          <p:cNvPicPr preferRelativeResize="0"/>
          <p:nvPr/>
        </p:nvPicPr>
        <p:blipFill rotWithShape="1">
          <a:blip r:embed="rId11">
            <a:alphaModFix/>
          </a:blip>
          <a:srcRect b="0" l="0" r="0" t="0"/>
          <a:stretch/>
        </p:blipFill>
        <p:spPr>
          <a:xfrm>
            <a:off x="1140568" y="2443665"/>
            <a:ext cx="282425" cy="256153"/>
          </a:xfrm>
          <a:prstGeom prst="rect">
            <a:avLst/>
          </a:prstGeom>
          <a:noFill/>
          <a:ln>
            <a:noFill/>
          </a:ln>
        </p:spPr>
      </p:pic>
      <p:pic>
        <p:nvPicPr>
          <p:cNvPr id="201" name="Google Shape;201;p7"/>
          <p:cNvPicPr preferRelativeResize="0"/>
          <p:nvPr/>
        </p:nvPicPr>
        <p:blipFill rotWithShape="1">
          <a:blip r:embed="rId12">
            <a:alphaModFix/>
          </a:blip>
          <a:srcRect b="0" l="0" r="0" t="0"/>
          <a:stretch/>
        </p:blipFill>
        <p:spPr>
          <a:xfrm>
            <a:off x="1113444" y="3434064"/>
            <a:ext cx="336700" cy="2277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128715bbb73_5_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07" name="Google Shape;207;g128715bbb73_5_3"/>
          <p:cNvPicPr preferRelativeResize="0"/>
          <p:nvPr/>
        </p:nvPicPr>
        <p:blipFill rotWithShape="1">
          <a:blip r:embed="rId4">
            <a:alphaModFix/>
          </a:blip>
          <a:srcRect b="0" l="0" r="0" t="0"/>
          <a:stretch/>
        </p:blipFill>
        <p:spPr>
          <a:xfrm rot="-7200000">
            <a:off x="5363840" y="1225409"/>
            <a:ext cx="7109097" cy="7411683"/>
          </a:xfrm>
          <a:prstGeom prst="rect">
            <a:avLst/>
          </a:prstGeom>
          <a:noFill/>
          <a:ln>
            <a:noFill/>
          </a:ln>
        </p:spPr>
      </p:pic>
      <p:pic>
        <p:nvPicPr>
          <p:cNvPr id="208" name="Google Shape;208;g128715bbb73_5_3"/>
          <p:cNvPicPr preferRelativeResize="0"/>
          <p:nvPr/>
        </p:nvPicPr>
        <p:blipFill rotWithShape="1">
          <a:blip r:embed="rId5">
            <a:alphaModFix/>
          </a:blip>
          <a:srcRect b="0" l="0" r="0" t="0"/>
          <a:stretch/>
        </p:blipFill>
        <p:spPr>
          <a:xfrm rot="3300000">
            <a:off x="-1064519" y="-1088412"/>
            <a:ext cx="2364705" cy="2465354"/>
          </a:xfrm>
          <a:prstGeom prst="rect">
            <a:avLst/>
          </a:prstGeom>
          <a:noFill/>
          <a:ln>
            <a:noFill/>
          </a:ln>
        </p:spPr>
      </p:pic>
      <p:pic>
        <p:nvPicPr>
          <p:cNvPr id="209" name="Google Shape;209;g128715bbb73_5_3"/>
          <p:cNvPicPr preferRelativeResize="0"/>
          <p:nvPr/>
        </p:nvPicPr>
        <p:blipFill rotWithShape="1">
          <a:blip r:embed="rId6">
            <a:alphaModFix/>
          </a:blip>
          <a:srcRect b="0" l="0" r="0" t="0"/>
          <a:stretch/>
        </p:blipFill>
        <p:spPr>
          <a:xfrm>
            <a:off x="145625" y="168476"/>
            <a:ext cx="8852772" cy="4806547"/>
          </a:xfrm>
          <a:prstGeom prst="rect">
            <a:avLst/>
          </a:prstGeom>
          <a:noFill/>
          <a:ln>
            <a:noFill/>
          </a:ln>
        </p:spPr>
      </p:pic>
      <p:sp>
        <p:nvSpPr>
          <p:cNvPr id="210" name="Google Shape;210;g128715bbb73_5_3"/>
          <p:cNvSpPr txBox="1"/>
          <p:nvPr/>
        </p:nvSpPr>
        <p:spPr>
          <a:xfrm>
            <a:off x="2806394" y="514115"/>
            <a:ext cx="3210300" cy="279900"/>
          </a:xfrm>
          <a:prstGeom prst="rect">
            <a:avLst/>
          </a:prstGeom>
          <a:noFill/>
          <a:ln>
            <a:noFill/>
          </a:ln>
        </p:spPr>
        <p:txBody>
          <a:bodyPr anchorCtr="0" anchor="ctr" bIns="45700" lIns="91425" spcFirstLastPara="1" rIns="91425" wrap="square" tIns="45700">
            <a:noAutofit/>
          </a:bodyPr>
          <a:lstStyle/>
          <a:p>
            <a:pPr indent="0" lvl="0" marL="0" marR="0" rtl="0" algn="ctr">
              <a:lnSpc>
                <a:spcPct val="108000"/>
              </a:lnSpc>
              <a:spcBef>
                <a:spcPts val="0"/>
              </a:spcBef>
              <a:spcAft>
                <a:spcPts val="0"/>
              </a:spcAft>
              <a:buNone/>
            </a:pPr>
            <a:r>
              <a:rPr lang="en-US" sz="1720">
                <a:solidFill>
                  <a:srgbClr val="354DE6"/>
                </a:solidFill>
                <a:latin typeface="Abril Fatface"/>
                <a:ea typeface="Abril Fatface"/>
                <a:cs typeface="Abril Fatface"/>
                <a:sym typeface="Abril Fatface"/>
              </a:rPr>
              <a:t>Exploratory Analysis</a:t>
            </a:r>
            <a:endParaRPr b="0" i="0" sz="1720" u="none" cap="none" strike="noStrike">
              <a:solidFill>
                <a:srgbClr val="354DE6"/>
              </a:solidFill>
              <a:latin typeface="Abril Fatface"/>
              <a:ea typeface="Abril Fatface"/>
              <a:cs typeface="Abril Fatface"/>
              <a:sym typeface="Abril Fatface"/>
            </a:endParaRPr>
          </a:p>
        </p:txBody>
      </p:sp>
      <p:pic>
        <p:nvPicPr>
          <p:cNvPr id="211" name="Google Shape;211;g128715bbb73_5_3"/>
          <p:cNvPicPr preferRelativeResize="0"/>
          <p:nvPr/>
        </p:nvPicPr>
        <p:blipFill rotWithShape="1">
          <a:blip r:embed="rId7">
            <a:alphaModFix/>
          </a:blip>
          <a:srcRect b="158110" l="68740" r="-68740" t="-158110"/>
          <a:stretch/>
        </p:blipFill>
        <p:spPr>
          <a:xfrm>
            <a:off x="1327800" y="2307970"/>
            <a:ext cx="647247" cy="647247"/>
          </a:xfrm>
          <a:prstGeom prst="rect">
            <a:avLst/>
          </a:prstGeom>
          <a:noFill/>
          <a:ln>
            <a:noFill/>
          </a:ln>
        </p:spPr>
      </p:pic>
      <p:pic>
        <p:nvPicPr>
          <p:cNvPr id="212" name="Google Shape;212;g128715bbb73_5_3"/>
          <p:cNvPicPr preferRelativeResize="0"/>
          <p:nvPr/>
        </p:nvPicPr>
        <p:blipFill>
          <a:blip r:embed="rId8">
            <a:alphaModFix/>
          </a:blip>
          <a:stretch>
            <a:fillRect/>
          </a:stretch>
        </p:blipFill>
        <p:spPr>
          <a:xfrm>
            <a:off x="736250" y="934150"/>
            <a:ext cx="4765330" cy="3812274"/>
          </a:xfrm>
          <a:prstGeom prst="rect">
            <a:avLst/>
          </a:prstGeom>
          <a:noFill/>
          <a:ln>
            <a:noFill/>
          </a:ln>
        </p:spPr>
      </p:pic>
      <p:sp>
        <p:nvSpPr>
          <p:cNvPr id="213" name="Google Shape;213;g128715bbb73_5_3"/>
          <p:cNvSpPr txBox="1"/>
          <p:nvPr/>
        </p:nvSpPr>
        <p:spPr>
          <a:xfrm>
            <a:off x="6271350" y="1925650"/>
            <a:ext cx="218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first, we have done some exploratory Analysis. We focus on the fraudulent rate in each variable.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nioffice Theme">
  <a:themeElements>
    <a:clrScheme name="Office">
      <a:dk1>
        <a:srgbClr val="000000"/>
      </a:dk1>
      <a:lt1>
        <a:srgbClr val="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unioffice Theme">
  <a:themeElements>
    <a:clrScheme name="Office">
      <a:dk1>
        <a:srgbClr val="000000"/>
      </a:dk1>
      <a:lt1>
        <a:srgbClr val="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unioffice Theme">
  <a:themeElements>
    <a:clrScheme name="Office">
      <a:dk1>
        <a:srgbClr val="000000"/>
      </a:dk1>
      <a:lt1>
        <a:srgbClr val="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unioffice Theme">
  <a:themeElements>
    <a:clrScheme name="Office">
      <a:dk1>
        <a:srgbClr val="000000"/>
      </a:dk1>
      <a:lt1>
        <a:srgbClr val="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2022-05-10T16:35:01Z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